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49" r:id="rId2"/>
    <p:sldMasterId id="2147483660" r:id="rId3"/>
    <p:sldMasterId id="2147483663" r:id="rId4"/>
    <p:sldMasterId id="2147483670" r:id="rId5"/>
    <p:sldMasterId id="2147483677" r:id="rId6"/>
  </p:sldMasterIdLst>
  <p:notesMasterIdLst>
    <p:notesMasterId r:id="rId46"/>
  </p:notesMasterIdLst>
  <p:handoutMasterIdLst>
    <p:handoutMasterId r:id="rId47"/>
  </p:handoutMasterIdLst>
  <p:sldIdLst>
    <p:sldId id="312" r:id="rId7"/>
    <p:sldId id="313" r:id="rId8"/>
    <p:sldId id="272" r:id="rId9"/>
    <p:sldId id="270" r:id="rId10"/>
    <p:sldId id="279" r:id="rId11"/>
    <p:sldId id="277" r:id="rId12"/>
    <p:sldId id="275" r:id="rId13"/>
    <p:sldId id="282" r:id="rId14"/>
    <p:sldId id="274" r:id="rId15"/>
    <p:sldId id="286" r:id="rId16"/>
    <p:sldId id="287" r:id="rId17"/>
    <p:sldId id="288" r:id="rId18"/>
    <p:sldId id="289" r:id="rId19"/>
    <p:sldId id="290" r:id="rId20"/>
    <p:sldId id="291" r:id="rId21"/>
    <p:sldId id="292" r:id="rId22"/>
    <p:sldId id="293" r:id="rId23"/>
    <p:sldId id="294" r:id="rId24"/>
    <p:sldId id="295" r:id="rId25"/>
    <p:sldId id="296" r:id="rId26"/>
    <p:sldId id="297" r:id="rId27"/>
    <p:sldId id="298" r:id="rId28"/>
    <p:sldId id="299" r:id="rId29"/>
    <p:sldId id="300" r:id="rId30"/>
    <p:sldId id="301" r:id="rId31"/>
    <p:sldId id="302" r:id="rId32"/>
    <p:sldId id="318" r:id="rId33"/>
    <p:sldId id="319" r:id="rId34"/>
    <p:sldId id="285" r:id="rId35"/>
    <p:sldId id="315" r:id="rId36"/>
    <p:sldId id="316" r:id="rId37"/>
    <p:sldId id="317" r:id="rId38"/>
    <p:sldId id="304" r:id="rId39"/>
    <p:sldId id="305" r:id="rId40"/>
    <p:sldId id="306" r:id="rId41"/>
    <p:sldId id="307" r:id="rId42"/>
    <p:sldId id="308" r:id="rId43"/>
    <p:sldId id="309" r:id="rId44"/>
    <p:sldId id="310" r:id="rId45"/>
  </p:sldIdLst>
  <p:sldSz cx="9144000" cy="6858000" type="screen4x3"/>
  <p:notesSz cx="6797675" cy="9926638"/>
  <p:defaultTextStyle>
    <a:defPPr>
      <a:defRPr lang="da-DK"/>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8A3E"/>
    <a:srgbClr val="009E47"/>
    <a:srgbClr val="00B050"/>
    <a:srgbClr val="00B451"/>
    <a:srgbClr val="00A249"/>
    <a:srgbClr val="DE2638"/>
    <a:srgbClr val="C11D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7204" autoAdjust="0"/>
    <p:restoredTop sz="93134" autoAdjust="0"/>
  </p:normalViewPr>
  <p:slideViewPr>
    <p:cSldViewPr snapToObjects="1" showGuides="1">
      <p:cViewPr>
        <p:scale>
          <a:sx n="80" d="100"/>
          <a:sy n="80" d="100"/>
        </p:scale>
        <p:origin x="-725" y="86"/>
      </p:cViewPr>
      <p:guideLst>
        <p:guide orient="horz" pos="3294"/>
        <p:guide pos="1358"/>
      </p:guideLst>
    </p:cSldViewPr>
  </p:slideViewPr>
  <p:outlineViewPr>
    <p:cViewPr>
      <p:scale>
        <a:sx n="33" d="100"/>
        <a:sy n="33" d="100"/>
      </p:scale>
      <p:origin x="0" y="0"/>
    </p:cViewPr>
  </p:outlineViewPr>
  <p:notesTextViewPr>
    <p:cViewPr>
      <p:scale>
        <a:sx n="100" d="100"/>
        <a:sy n="100" d="100"/>
      </p:scale>
      <p:origin x="0" y="0"/>
    </p:cViewPr>
  </p:notesTextViewPr>
  <p:notesViewPr>
    <p:cSldViewPr snapToObjects="1" showGuides="1">
      <p:cViewPr varScale="1">
        <p:scale>
          <a:sx n="60" d="100"/>
          <a:sy n="60" d="100"/>
        </p:scale>
        <p:origin x="-2490" y="-7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pPr>
              <a:defRPr/>
            </a:pPr>
            <a:fld id="{175F5B57-B679-48D9-BC4B-F2B3564A36D0}" type="datetimeFigureOut">
              <a:rPr lang="en-US"/>
              <a:pPr>
                <a:defRPr/>
              </a:pPr>
              <a:t>2/8/2011</a:t>
            </a:fld>
            <a:endParaRPr lang="en-US" dirty="0"/>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pPr>
              <a:defRPr/>
            </a:pPr>
            <a:fld id="{FA7D5DA5-B073-4520-833F-8A06F24084D4}" type="slidenum">
              <a:rPr lang="en-US"/>
              <a:pPr>
                <a:defRPr/>
              </a:pPr>
              <a:t>‹#›</a:t>
            </a:fld>
            <a:endParaRPr lang="en-US" dirty="0"/>
          </a:p>
        </p:txBody>
      </p:sp>
      <p:sp>
        <p:nvSpPr>
          <p:cNvPr id="66566" name="TextBox 5"/>
          <p:cNvSpPr txBox="1">
            <a:spLocks noChangeArrowheads="1"/>
          </p:cNvSpPr>
          <p:nvPr/>
        </p:nvSpPr>
        <p:spPr bwMode="auto">
          <a:xfrm>
            <a:off x="2203450" y="9653588"/>
            <a:ext cx="2419350" cy="276225"/>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200" smtClean="0"/>
              <a:t>Milestone Systems - Confidential</a:t>
            </a:r>
          </a:p>
        </p:txBody>
      </p:sp>
    </p:spTree>
    <p:extLst>
      <p:ext uri="{BB962C8B-B14F-4D97-AF65-F5344CB8AC3E}">
        <p14:creationId xmlns:p14="http://schemas.microsoft.com/office/powerpoint/2010/main" val="41321488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pPr>
              <a:defRPr/>
            </a:pPr>
            <a:fld id="{1B0A37B2-57DF-40C0-8CBC-7389E64B2188}" type="datetimeFigureOut">
              <a:rPr lang="en-US"/>
              <a:pPr>
                <a:defRPr/>
              </a:pPr>
              <a:t>2/8/2011</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pPr>
              <a:defRPr/>
            </a:pPr>
            <a:fld id="{6616E9DD-2518-4E1E-97FB-2912A86C4526}" type="slidenum">
              <a:rPr lang="en-US"/>
              <a:pPr>
                <a:defRPr/>
              </a:pPr>
              <a:t>‹#›</a:t>
            </a:fld>
            <a:endParaRPr lang="en-US" dirty="0"/>
          </a:p>
        </p:txBody>
      </p:sp>
    </p:spTree>
    <p:extLst>
      <p:ext uri="{BB962C8B-B14F-4D97-AF65-F5344CB8AC3E}">
        <p14:creationId xmlns:p14="http://schemas.microsoft.com/office/powerpoint/2010/main" val="1146749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627A12F-28AB-4C06-BBC7-BDAC02B24999}" type="slidenum">
              <a:rPr lang="en-US" smtClean="0">
                <a:solidFill>
                  <a:srgbClr val="000000"/>
                </a:solidFill>
              </a:rPr>
              <a:pPr/>
              <a:t>1</a:t>
            </a:fld>
            <a:endParaRPr lang="en-US" smtClean="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624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439D819-C850-46C4-B1C3-73CD9213C94C}" type="slidenum">
              <a:rPr lang="en-US" smtClean="0"/>
              <a:pPr/>
              <a:t>18</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da-DK" dirty="0" smtClean="0"/>
          </a:p>
        </p:txBody>
      </p:sp>
      <p:sp>
        <p:nvSpPr>
          <p:cNvPr id="634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82EA46A-567F-4BD1-9520-C6C47263D104}" type="slidenum">
              <a:rPr lang="en-US" smtClean="0"/>
              <a:pPr/>
              <a:t>26</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573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2857FDF-E26A-46F9-8BBD-B2233A7BBB7F}" type="slidenum">
              <a:rPr lang="en-US" smtClean="0">
                <a:solidFill>
                  <a:srgbClr val="000000"/>
                </a:solidFill>
              </a:rPr>
              <a:pPr/>
              <a:t>27</a:t>
            </a:fld>
            <a:endParaRPr lang="en-US" smtClean="0">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da-DK" dirty="0" smtClean="0"/>
          </a:p>
        </p:txBody>
      </p:sp>
      <p:sp>
        <p:nvSpPr>
          <p:cNvPr id="634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82EA46A-567F-4BD1-9520-C6C47263D104}" type="slidenum">
              <a:rPr lang="en-US" smtClean="0"/>
              <a:pPr/>
              <a:t>28</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da-DK" dirty="0" smtClean="0"/>
          </a:p>
        </p:txBody>
      </p:sp>
      <p:sp>
        <p:nvSpPr>
          <p:cNvPr id="65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FE8D552-33D3-4B8E-95C8-D94E444A95FF}" type="slidenum">
              <a:rPr lang="en-US" smtClean="0"/>
              <a:pPr/>
              <a:t>39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522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A542ABC-FCC4-472F-BAC0-8A7A1645A488}" type="slidenum">
              <a:rPr lang="en-US" smtClean="0">
                <a:solidFill>
                  <a:srgbClr val="000000"/>
                </a:solidFill>
              </a:rPr>
              <a:pPr/>
              <a:t>2</a:t>
            </a:fld>
            <a:endParaRPr lang="en-US" smtClean="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542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EC5CDE2-DD9F-4E52-AE0E-304B7F9B5A1C}" type="slidenum">
              <a:rPr lang="en-US" smtClean="0">
                <a:solidFill>
                  <a:srgbClr val="000000"/>
                </a:solidFill>
              </a:rPr>
              <a:pPr/>
              <a:t>3</a:t>
            </a:fld>
            <a:endParaRPr lang="en-US" smtClean="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553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5818C46-02D8-4BB5-95FF-3E4879B6B62E}"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573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2857FDF-E26A-46F9-8BBD-B2233A7BBB7F}" type="slidenum">
              <a:rPr lang="en-US" smtClean="0">
                <a:solidFill>
                  <a:srgbClr val="000000"/>
                </a:solidFill>
              </a:rPr>
              <a:pPr/>
              <a:t>10</a:t>
            </a:fld>
            <a:endParaRPr lang="en-US" smtClean="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583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E3169D1-96B7-4F2A-8BC1-DD50B7A900B2}" type="slidenum">
              <a:rPr lang="en-US" smtClean="0"/>
              <a:pPr/>
              <a:t>13</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da-DK" dirty="0" smtClean="0"/>
          </a:p>
        </p:txBody>
      </p:sp>
      <p:sp>
        <p:nvSpPr>
          <p:cNvPr id="593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D705C55-94D0-4C4B-9D77-D83FDCE34C92}" type="slidenum">
              <a:rPr lang="en-US" smtClean="0"/>
              <a:pPr/>
              <a:t>15</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da-DK" dirty="0" smtClean="0"/>
          </a:p>
        </p:txBody>
      </p:sp>
      <p:sp>
        <p:nvSpPr>
          <p:cNvPr id="604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601168F-3BA0-49E4-901C-4F53D090C01D}" type="slidenum">
              <a:rPr lang="en-US" smtClean="0"/>
              <a:pPr/>
              <a:t>16</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614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D4BA08A-8A3A-4939-BEA7-5553F4A48B07}" type="slidenum">
              <a:rPr lang="en-US" smtClean="0"/>
              <a:pPr/>
              <a:t>17</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and presenter name">
    <p:spTree>
      <p:nvGrpSpPr>
        <p:cNvPr id="1" name=""/>
        <p:cNvGrpSpPr/>
        <p:nvPr/>
      </p:nvGrpSpPr>
      <p:grpSpPr>
        <a:xfrm>
          <a:off x="0" y="0"/>
          <a:ext cx="0" cy="0"/>
          <a:chOff x="0" y="0"/>
          <a:chExt cx="0" cy="0"/>
        </a:xfrm>
      </p:grpSpPr>
      <p:sp>
        <p:nvSpPr>
          <p:cNvPr id="2" name="Title 1"/>
          <p:cNvSpPr>
            <a:spLocks noGrp="1"/>
          </p:cNvSpPr>
          <p:nvPr>
            <p:ph type="ctrTitle"/>
          </p:nvPr>
        </p:nvSpPr>
        <p:spPr>
          <a:xfrm>
            <a:off x="338203" y="2143116"/>
            <a:ext cx="829223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338203" y="3641713"/>
            <a:ext cx="8279704" cy="1257312"/>
          </a:xfrm>
        </p:spPr>
        <p:txBody>
          <a:bodyPr/>
          <a:lstStyle>
            <a:lvl1pPr marL="0" indent="0" algn="l">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name only">
    <p:spTree>
      <p:nvGrpSpPr>
        <p:cNvPr id="1" name=""/>
        <p:cNvGrpSpPr/>
        <p:nvPr/>
      </p:nvGrpSpPr>
      <p:grpSpPr>
        <a:xfrm>
          <a:off x="0" y="0"/>
          <a:ext cx="0" cy="0"/>
          <a:chOff x="0" y="0"/>
          <a:chExt cx="0" cy="0"/>
        </a:xfrm>
      </p:grpSpPr>
      <p:sp>
        <p:nvSpPr>
          <p:cNvPr id="2" name="Title 1"/>
          <p:cNvSpPr>
            <a:spLocks noGrp="1"/>
          </p:cNvSpPr>
          <p:nvPr>
            <p:ph type="title"/>
          </p:nvPr>
        </p:nvSpPr>
        <p:spPr>
          <a:xfrm>
            <a:off x="338204" y="3081825"/>
            <a:ext cx="8292230" cy="1143000"/>
          </a:xfrm>
        </p:spPr>
        <p:txBody>
          <a:bodyPr/>
          <a:lstStyle>
            <a:lvl1pPr algn="ctr">
              <a:defRPr/>
            </a:lvl1pPr>
          </a:lstStyle>
          <a:p>
            <a:r>
              <a:rPr lang="en-US" smtClean="0"/>
              <a:t>Click to edit Master title style</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266700" indent="-266700" defTabSz="252000">
              <a:spcAft>
                <a:spcPts val="24"/>
              </a:spcAft>
              <a:tabLst>
                <a:tab pos="266700" algn="l"/>
              </a:tabLst>
              <a:defRPr sz="2800"/>
            </a:lvl1pPr>
            <a:lvl2pPr marL="828675" indent="-250825">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o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23850" y="1628775"/>
            <a:ext cx="4064000" cy="4033838"/>
          </a:xfrm>
        </p:spPr>
        <p:txBody>
          <a:bodyPr/>
          <a:lstStyle>
            <a:lvl1pPr marL="266700" indent="-266700">
              <a:defRPr sz="2400"/>
            </a:lvl1pPr>
            <a:lvl2pPr marL="534988" indent="-173038">
              <a:defRPr sz="2000"/>
            </a:lvl2pPr>
            <a:lvl3pPr marL="801688" indent="-171450">
              <a:defRPr sz="1800"/>
            </a:lvl3pPr>
            <a:lvl4pPr marL="1077913" indent="-180975">
              <a:defRPr sz="1600"/>
            </a:lvl4pPr>
            <a:lvl5pPr>
              <a:buNone/>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Content Placeholder 2"/>
          <p:cNvSpPr>
            <a:spLocks noGrp="1"/>
          </p:cNvSpPr>
          <p:nvPr>
            <p:ph sz="half" idx="12"/>
          </p:nvPr>
        </p:nvSpPr>
        <p:spPr>
          <a:xfrm>
            <a:off x="4572000" y="1628775"/>
            <a:ext cx="4064000" cy="4033838"/>
          </a:xfrm>
        </p:spPr>
        <p:txBody>
          <a:bodyPr/>
          <a:lstStyle>
            <a:lvl1pPr marL="266700" indent="-266700">
              <a:defRPr sz="2400"/>
            </a:lvl1pPr>
            <a:lvl2pPr marL="534988" indent="-173038">
              <a:defRPr sz="2000"/>
            </a:lvl2pPr>
            <a:lvl3pPr marL="801688" indent="-171450">
              <a:defRPr sz="1800"/>
            </a:lvl3pPr>
            <a:lvl4pPr marL="1077913" indent="-180975">
              <a:defRPr sz="1600"/>
            </a:lvl4pPr>
            <a:lvl5pPr>
              <a:buNone/>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266700" indent="-266700" defTabSz="252000">
              <a:spcAft>
                <a:spcPts val="24"/>
              </a:spcAft>
              <a:buNone/>
              <a:tabLst>
                <a:tab pos="266700" algn="l"/>
              </a:tabLst>
              <a:defRPr sz="2800"/>
            </a:lvl1pPr>
            <a:lvl2pPr marL="828675" indent="-250825">
              <a:defRPr sz="2400"/>
            </a:lvl2pPr>
            <a:lvl3pPr>
              <a:defRPr sz="2000"/>
            </a:lvl3pPr>
            <a:lvl4pPr>
              <a:defRPr sz="1800"/>
            </a:lvl4pPr>
            <a:lvl5pPr>
              <a:defRPr sz="2000"/>
            </a:lvl5pPr>
          </a:lstStyle>
          <a:p>
            <a:pPr lvl="0"/>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bject and little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23850" y="1628774"/>
            <a:ext cx="8280400" cy="2468213"/>
          </a:xfrm>
        </p:spPr>
        <p:txBody>
          <a:bodyPr/>
          <a:lstStyle>
            <a:lvl1pPr marL="266700" indent="-266700" defTabSz="252000">
              <a:spcAft>
                <a:spcPts val="24"/>
              </a:spcAft>
              <a:buNone/>
              <a:tabLst>
                <a:tab pos="266700" algn="l"/>
              </a:tabLst>
              <a:defRPr sz="2800"/>
            </a:lvl1pPr>
            <a:lvl2pPr marL="828675" indent="-250825">
              <a:defRPr sz="2400"/>
            </a:lvl2pPr>
            <a:lvl3pPr>
              <a:defRPr sz="2000"/>
            </a:lvl3pPr>
            <a:lvl4pPr>
              <a:defRPr sz="1800"/>
            </a:lvl4pPr>
            <a:lvl5pPr>
              <a:defRPr sz="2000"/>
            </a:lvl5pPr>
          </a:lstStyle>
          <a:p>
            <a:pPr lvl="0"/>
            <a:endParaRPr lang="en-US" dirty="0"/>
          </a:p>
        </p:txBody>
      </p:sp>
      <p:sp>
        <p:nvSpPr>
          <p:cNvPr id="5" name="Rectangle 3"/>
          <p:cNvSpPr>
            <a:spLocks noGrp="1" noChangeArrowheads="1"/>
          </p:cNvSpPr>
          <p:nvPr>
            <p:ph idx="10"/>
          </p:nvPr>
        </p:nvSpPr>
        <p:spPr bwMode="auto">
          <a:xfrm>
            <a:off x="323850" y="4227616"/>
            <a:ext cx="8280400" cy="1698171"/>
          </a:xfrm>
          <a:prstGeom prst="rect">
            <a:avLst/>
          </a:prstGeom>
          <a:noFill/>
          <a:ln w="9525">
            <a:noFill/>
            <a:miter lim="800000"/>
            <a:headEnd/>
            <a:tailEnd/>
          </a:ln>
          <a:effectLst/>
        </p:spPr>
        <p:txBody>
          <a:bodyPr/>
          <a:lstStyle>
            <a:lvl1pPr marL="266400" indent="-266400" algn="l" rtl="0" fontAlgn="base">
              <a:spcBef>
                <a:spcPct val="20000"/>
              </a:spcBef>
              <a:buClr>
                <a:srgbClr val="77B2DD"/>
              </a:buClr>
              <a:buFont typeface="Wingdings" pitchFamily="2" charset="2"/>
              <a:buChar char="w"/>
              <a:defRPr lang="en-US" sz="2400" baseline="0" dirty="0" smtClean="0">
                <a:solidFill>
                  <a:srgbClr val="151515"/>
                </a:solidFill>
                <a:latin typeface="+mn-lt"/>
                <a:ea typeface="+mn-ea"/>
                <a:cs typeface="+mn-cs"/>
              </a:defRPr>
            </a:lvl1pPr>
            <a:lvl2pPr algn="l" rtl="0" fontAlgn="base">
              <a:spcBef>
                <a:spcPct val="20000"/>
              </a:spcBef>
              <a:buClr>
                <a:srgbClr val="77B2DD"/>
              </a:buClr>
              <a:defRPr lang="en-US" sz="2800" baseline="0" dirty="0" smtClean="0">
                <a:solidFill>
                  <a:srgbClr val="151515"/>
                </a:solidFill>
                <a:latin typeface="+mn-lt"/>
                <a:ea typeface="+mn-ea"/>
                <a:cs typeface="+mn-cs"/>
              </a:defRPr>
            </a:lvl2pPr>
            <a:lvl3pPr algn="l" rtl="0" fontAlgn="base">
              <a:spcBef>
                <a:spcPct val="20000"/>
              </a:spcBef>
              <a:buClr>
                <a:srgbClr val="77B2DD"/>
              </a:buClr>
              <a:defRPr lang="en-US" sz="2800" baseline="0" dirty="0" smtClean="0">
                <a:solidFill>
                  <a:srgbClr val="151515"/>
                </a:solidFill>
                <a:latin typeface="+mn-lt"/>
                <a:ea typeface="+mn-ea"/>
                <a:cs typeface="+mn-cs"/>
              </a:defRPr>
            </a:lvl3pPr>
            <a:lvl4pPr algn="l" rtl="0" fontAlgn="base">
              <a:spcBef>
                <a:spcPct val="20000"/>
              </a:spcBef>
              <a:buClr>
                <a:srgbClr val="77B2DD"/>
              </a:buClr>
              <a:defRPr lang="en-US" sz="2800" baseline="0" dirty="0" smtClean="0">
                <a:solidFill>
                  <a:srgbClr val="151515"/>
                </a:solidFill>
                <a:latin typeface="+mn-lt"/>
                <a:ea typeface="+mn-ea"/>
                <a:cs typeface="+mn-cs"/>
              </a:defRPr>
            </a:lvl4pPr>
          </a:lstStyle>
          <a:p>
            <a:pPr lvl="0"/>
            <a:r>
              <a:rPr lang="en-US" smtClean="0"/>
              <a:t>Click to edit Master text styles</a:t>
            </a:r>
          </a:p>
          <a:p>
            <a:pPr lvl="1"/>
            <a:r>
              <a:rPr lang="en-US" smtClean="0"/>
              <a:t>Second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ur Content o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23850" y="1628775"/>
            <a:ext cx="4064000" cy="2016299"/>
          </a:xfrm>
        </p:spPr>
        <p:txBody>
          <a:bodyPr/>
          <a:lstStyle>
            <a:lvl1pPr marL="266700" indent="-266700">
              <a:defRPr sz="2400"/>
            </a:lvl1pPr>
            <a:lvl2pPr marL="534988" indent="-173038">
              <a:defRPr sz="2000"/>
            </a:lvl2pPr>
            <a:lvl3pPr marL="801688" indent="-171450">
              <a:defRPr sz="1800"/>
            </a:lvl3pPr>
            <a:lvl4pPr marL="1077913" indent="-180975">
              <a:defRPr sz="1600"/>
            </a:lvl4pPr>
            <a:lvl5pPr>
              <a:buNone/>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Content Placeholder 2"/>
          <p:cNvSpPr>
            <a:spLocks noGrp="1"/>
          </p:cNvSpPr>
          <p:nvPr>
            <p:ph sz="half" idx="12"/>
          </p:nvPr>
        </p:nvSpPr>
        <p:spPr>
          <a:xfrm>
            <a:off x="4572000" y="1628775"/>
            <a:ext cx="4064000" cy="2016299"/>
          </a:xfrm>
        </p:spPr>
        <p:txBody>
          <a:bodyPr/>
          <a:lstStyle>
            <a:lvl1pPr marL="266700" indent="-266700">
              <a:defRPr sz="2400"/>
            </a:lvl1pPr>
            <a:lvl2pPr marL="534988" indent="-173038">
              <a:defRPr sz="2000"/>
            </a:lvl2pPr>
            <a:lvl3pPr marL="801688" indent="-171450">
              <a:defRPr sz="1800"/>
            </a:lvl3pPr>
            <a:lvl4pPr marL="1077913" indent="-180975">
              <a:defRPr sz="1600"/>
            </a:lvl4pPr>
            <a:lvl5pPr>
              <a:buNone/>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Content Placeholder 2"/>
          <p:cNvSpPr>
            <a:spLocks noGrp="1"/>
          </p:cNvSpPr>
          <p:nvPr>
            <p:ph sz="half" idx="13"/>
          </p:nvPr>
        </p:nvSpPr>
        <p:spPr>
          <a:xfrm>
            <a:off x="323850" y="3795778"/>
            <a:ext cx="4064000" cy="2016299"/>
          </a:xfrm>
        </p:spPr>
        <p:txBody>
          <a:bodyPr/>
          <a:lstStyle>
            <a:lvl1pPr marL="266700" indent="-266700">
              <a:defRPr sz="2400"/>
            </a:lvl1pPr>
            <a:lvl2pPr marL="534988" indent="-173038">
              <a:defRPr sz="2000"/>
            </a:lvl2pPr>
            <a:lvl3pPr marL="801688" indent="-171450">
              <a:defRPr sz="1800"/>
            </a:lvl3pPr>
            <a:lvl4pPr marL="1077913" indent="-180975">
              <a:defRPr sz="1600"/>
            </a:lvl4pPr>
            <a:lvl5pPr>
              <a:buNone/>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Content Placeholder 2"/>
          <p:cNvSpPr>
            <a:spLocks noGrp="1"/>
          </p:cNvSpPr>
          <p:nvPr>
            <p:ph sz="half" idx="14"/>
          </p:nvPr>
        </p:nvSpPr>
        <p:spPr>
          <a:xfrm>
            <a:off x="4572000" y="3795778"/>
            <a:ext cx="4064000" cy="2016299"/>
          </a:xfrm>
        </p:spPr>
        <p:txBody>
          <a:bodyPr/>
          <a:lstStyle>
            <a:lvl1pPr marL="266700" indent="-266700">
              <a:defRPr sz="2400"/>
            </a:lvl1pPr>
            <a:lvl2pPr marL="534988" indent="-173038">
              <a:defRPr sz="2000"/>
            </a:lvl2pPr>
            <a:lvl3pPr marL="801688" indent="-171450">
              <a:defRPr sz="1800"/>
            </a:lvl3pPr>
            <a:lvl4pPr marL="1077913" indent="-180975">
              <a:defRPr sz="1600"/>
            </a:lvl4pPr>
            <a:lvl5pPr>
              <a:buNone/>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266700" indent="-266700" defTabSz="252000">
              <a:spcAft>
                <a:spcPts val="24"/>
              </a:spcAft>
              <a:tabLst>
                <a:tab pos="266700" algn="l"/>
              </a:tabLst>
              <a:defRPr sz="2800"/>
            </a:lvl1pPr>
            <a:lvl2pPr marL="828675" indent="-250825">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o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23850" y="1628775"/>
            <a:ext cx="4064000" cy="4033838"/>
          </a:xfrm>
        </p:spPr>
        <p:txBody>
          <a:bodyPr/>
          <a:lstStyle>
            <a:lvl1pPr marL="266700" indent="-266700">
              <a:defRPr sz="2400"/>
            </a:lvl1pPr>
            <a:lvl2pPr marL="534988" indent="-173038">
              <a:defRPr sz="2000"/>
            </a:lvl2pPr>
            <a:lvl3pPr marL="801688" indent="-171450">
              <a:defRPr sz="1800"/>
            </a:lvl3pPr>
            <a:lvl4pPr marL="1077913" indent="-180975">
              <a:defRPr sz="1600"/>
            </a:lvl4pPr>
            <a:lvl5pPr>
              <a:buNone/>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Content Placeholder 2"/>
          <p:cNvSpPr>
            <a:spLocks noGrp="1"/>
          </p:cNvSpPr>
          <p:nvPr>
            <p:ph sz="half" idx="12"/>
          </p:nvPr>
        </p:nvSpPr>
        <p:spPr>
          <a:xfrm>
            <a:off x="4572000" y="1628775"/>
            <a:ext cx="4064000" cy="4033838"/>
          </a:xfrm>
        </p:spPr>
        <p:txBody>
          <a:bodyPr/>
          <a:lstStyle>
            <a:lvl1pPr marL="266700" indent="-266700">
              <a:defRPr sz="2400"/>
            </a:lvl1pPr>
            <a:lvl2pPr marL="534988" indent="-173038">
              <a:defRPr sz="2000"/>
            </a:lvl2pPr>
            <a:lvl3pPr marL="801688" indent="-171450">
              <a:defRPr sz="1800"/>
            </a:lvl3pPr>
            <a:lvl4pPr marL="1077913" indent="-180975">
              <a:defRPr sz="1600"/>
            </a:lvl4pPr>
            <a:lvl5pPr>
              <a:buNone/>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name only">
    <p:spTree>
      <p:nvGrpSpPr>
        <p:cNvPr id="1" name=""/>
        <p:cNvGrpSpPr/>
        <p:nvPr/>
      </p:nvGrpSpPr>
      <p:grpSpPr>
        <a:xfrm>
          <a:off x="0" y="0"/>
          <a:ext cx="0" cy="0"/>
          <a:chOff x="0" y="0"/>
          <a:chExt cx="0" cy="0"/>
        </a:xfrm>
      </p:grpSpPr>
      <p:sp>
        <p:nvSpPr>
          <p:cNvPr id="2" name="Title 1"/>
          <p:cNvSpPr>
            <a:spLocks noGrp="1"/>
          </p:cNvSpPr>
          <p:nvPr>
            <p:ph type="title"/>
          </p:nvPr>
        </p:nvSpPr>
        <p:spPr>
          <a:xfrm>
            <a:off x="338204" y="3081825"/>
            <a:ext cx="8292230" cy="1143000"/>
          </a:xfrm>
        </p:spPr>
        <p:txBody>
          <a:bodyPr/>
          <a:lstStyle>
            <a:lvl1pPr algn="ctr">
              <a:defRPr/>
            </a:lvl1pPr>
          </a:lstStyle>
          <a:p>
            <a:r>
              <a:rPr lang="en-US" smtClean="0"/>
              <a:t>Click to edit Master title style</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266700" indent="-266700" defTabSz="252000">
              <a:spcAft>
                <a:spcPts val="24"/>
              </a:spcAft>
              <a:buNone/>
              <a:tabLst>
                <a:tab pos="266700" algn="l"/>
              </a:tabLst>
              <a:defRPr sz="2800"/>
            </a:lvl1pPr>
            <a:lvl2pPr marL="828675" indent="-250825">
              <a:defRPr sz="2400"/>
            </a:lvl2pPr>
            <a:lvl3pPr>
              <a:defRPr sz="2000"/>
            </a:lvl3pPr>
            <a:lvl4pPr>
              <a:defRPr sz="1800"/>
            </a:lvl4pPr>
            <a:lvl5pPr>
              <a:defRPr sz="2000"/>
            </a:lvl5pPr>
          </a:lstStyle>
          <a:p>
            <a:pPr lvl="0"/>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bject and little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23850" y="1628774"/>
            <a:ext cx="8280400" cy="2468213"/>
          </a:xfrm>
        </p:spPr>
        <p:txBody>
          <a:bodyPr/>
          <a:lstStyle>
            <a:lvl1pPr marL="266700" indent="-266700" defTabSz="252000">
              <a:spcAft>
                <a:spcPts val="24"/>
              </a:spcAft>
              <a:buNone/>
              <a:tabLst>
                <a:tab pos="266700" algn="l"/>
              </a:tabLst>
              <a:defRPr sz="2800"/>
            </a:lvl1pPr>
            <a:lvl2pPr marL="828675" indent="-250825">
              <a:defRPr sz="2400"/>
            </a:lvl2pPr>
            <a:lvl3pPr>
              <a:defRPr sz="2000"/>
            </a:lvl3pPr>
            <a:lvl4pPr>
              <a:defRPr sz="1800"/>
            </a:lvl4pPr>
            <a:lvl5pPr>
              <a:defRPr sz="2000"/>
            </a:lvl5pPr>
          </a:lstStyle>
          <a:p>
            <a:pPr lvl="0"/>
            <a:endParaRPr lang="en-US" dirty="0"/>
          </a:p>
        </p:txBody>
      </p:sp>
      <p:sp>
        <p:nvSpPr>
          <p:cNvPr id="5" name="Rectangle 3"/>
          <p:cNvSpPr>
            <a:spLocks noGrp="1" noChangeArrowheads="1"/>
          </p:cNvSpPr>
          <p:nvPr>
            <p:ph idx="10"/>
          </p:nvPr>
        </p:nvSpPr>
        <p:spPr bwMode="auto">
          <a:xfrm>
            <a:off x="323850" y="4227616"/>
            <a:ext cx="8280400" cy="1698171"/>
          </a:xfrm>
          <a:prstGeom prst="rect">
            <a:avLst/>
          </a:prstGeom>
          <a:noFill/>
          <a:ln w="9525">
            <a:noFill/>
            <a:miter lim="800000"/>
            <a:headEnd/>
            <a:tailEnd/>
          </a:ln>
          <a:effectLst/>
        </p:spPr>
        <p:txBody>
          <a:bodyPr/>
          <a:lstStyle>
            <a:lvl1pPr marL="266400" indent="-266400" algn="l" rtl="0" fontAlgn="base">
              <a:spcBef>
                <a:spcPct val="20000"/>
              </a:spcBef>
              <a:buClr>
                <a:srgbClr val="77B2DD"/>
              </a:buClr>
              <a:buFont typeface="Wingdings" pitchFamily="2" charset="2"/>
              <a:buChar char="w"/>
              <a:defRPr lang="en-US" sz="2400" baseline="0" dirty="0" smtClean="0">
                <a:solidFill>
                  <a:srgbClr val="151515"/>
                </a:solidFill>
                <a:latin typeface="+mn-lt"/>
                <a:ea typeface="+mn-ea"/>
                <a:cs typeface="+mn-cs"/>
              </a:defRPr>
            </a:lvl1pPr>
            <a:lvl2pPr algn="l" rtl="0" fontAlgn="base">
              <a:spcBef>
                <a:spcPct val="20000"/>
              </a:spcBef>
              <a:buClr>
                <a:srgbClr val="77B2DD"/>
              </a:buClr>
              <a:defRPr lang="en-US" sz="2800" baseline="0" dirty="0" smtClean="0">
                <a:solidFill>
                  <a:srgbClr val="151515"/>
                </a:solidFill>
                <a:latin typeface="+mn-lt"/>
                <a:ea typeface="+mn-ea"/>
                <a:cs typeface="+mn-cs"/>
              </a:defRPr>
            </a:lvl2pPr>
            <a:lvl3pPr algn="l" rtl="0" fontAlgn="base">
              <a:spcBef>
                <a:spcPct val="20000"/>
              </a:spcBef>
              <a:buClr>
                <a:srgbClr val="77B2DD"/>
              </a:buClr>
              <a:defRPr lang="en-US" sz="2800" baseline="0" dirty="0" smtClean="0">
                <a:solidFill>
                  <a:srgbClr val="151515"/>
                </a:solidFill>
                <a:latin typeface="+mn-lt"/>
                <a:ea typeface="+mn-ea"/>
                <a:cs typeface="+mn-cs"/>
              </a:defRPr>
            </a:lvl3pPr>
            <a:lvl4pPr algn="l" rtl="0" fontAlgn="base">
              <a:spcBef>
                <a:spcPct val="20000"/>
              </a:spcBef>
              <a:buClr>
                <a:srgbClr val="77B2DD"/>
              </a:buClr>
              <a:defRPr lang="en-US" sz="2800" baseline="0" dirty="0" smtClean="0">
                <a:solidFill>
                  <a:srgbClr val="151515"/>
                </a:solidFill>
                <a:latin typeface="+mn-lt"/>
                <a:ea typeface="+mn-ea"/>
                <a:cs typeface="+mn-cs"/>
              </a:defRPr>
            </a:lvl4pPr>
          </a:lstStyle>
          <a:p>
            <a:pPr lvl="0"/>
            <a:r>
              <a:rPr lang="en-US" smtClean="0"/>
              <a:t>Click to edit Master text styles</a:t>
            </a:r>
          </a:p>
          <a:p>
            <a:pPr lvl="1"/>
            <a:r>
              <a:rPr lang="en-US" smtClean="0"/>
              <a:t>Second level</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ur Content o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23850" y="1628775"/>
            <a:ext cx="4064000" cy="2016299"/>
          </a:xfrm>
        </p:spPr>
        <p:txBody>
          <a:bodyPr/>
          <a:lstStyle>
            <a:lvl1pPr marL="266700" indent="-266700">
              <a:defRPr sz="2400"/>
            </a:lvl1pPr>
            <a:lvl2pPr marL="534988" indent="-173038">
              <a:defRPr sz="2000"/>
            </a:lvl2pPr>
            <a:lvl3pPr marL="801688" indent="-171450">
              <a:defRPr sz="1800"/>
            </a:lvl3pPr>
            <a:lvl4pPr marL="1077913" indent="-180975">
              <a:defRPr sz="1600"/>
            </a:lvl4pPr>
            <a:lvl5pPr>
              <a:buNone/>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Content Placeholder 2"/>
          <p:cNvSpPr>
            <a:spLocks noGrp="1"/>
          </p:cNvSpPr>
          <p:nvPr>
            <p:ph sz="half" idx="12"/>
          </p:nvPr>
        </p:nvSpPr>
        <p:spPr>
          <a:xfrm>
            <a:off x="4572000" y="1628775"/>
            <a:ext cx="4064000" cy="2016299"/>
          </a:xfrm>
        </p:spPr>
        <p:txBody>
          <a:bodyPr/>
          <a:lstStyle>
            <a:lvl1pPr marL="266700" indent="-266700">
              <a:defRPr sz="2400"/>
            </a:lvl1pPr>
            <a:lvl2pPr marL="534988" indent="-173038">
              <a:defRPr sz="2000"/>
            </a:lvl2pPr>
            <a:lvl3pPr marL="801688" indent="-171450">
              <a:defRPr sz="1800"/>
            </a:lvl3pPr>
            <a:lvl4pPr marL="1077913" indent="-180975">
              <a:defRPr sz="1600"/>
            </a:lvl4pPr>
            <a:lvl5pPr>
              <a:buNone/>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Content Placeholder 2"/>
          <p:cNvSpPr>
            <a:spLocks noGrp="1"/>
          </p:cNvSpPr>
          <p:nvPr>
            <p:ph sz="half" idx="13"/>
          </p:nvPr>
        </p:nvSpPr>
        <p:spPr>
          <a:xfrm>
            <a:off x="323850" y="3795778"/>
            <a:ext cx="4064000" cy="2016299"/>
          </a:xfrm>
        </p:spPr>
        <p:txBody>
          <a:bodyPr/>
          <a:lstStyle>
            <a:lvl1pPr marL="266700" indent="-266700">
              <a:defRPr sz="2400"/>
            </a:lvl1pPr>
            <a:lvl2pPr marL="534988" indent="-173038">
              <a:defRPr sz="2000"/>
            </a:lvl2pPr>
            <a:lvl3pPr marL="801688" indent="-171450">
              <a:defRPr sz="1800"/>
            </a:lvl3pPr>
            <a:lvl4pPr marL="1077913" indent="-180975">
              <a:defRPr sz="1600"/>
            </a:lvl4pPr>
            <a:lvl5pPr>
              <a:buNone/>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Content Placeholder 2"/>
          <p:cNvSpPr>
            <a:spLocks noGrp="1"/>
          </p:cNvSpPr>
          <p:nvPr>
            <p:ph sz="half" idx="14"/>
          </p:nvPr>
        </p:nvSpPr>
        <p:spPr>
          <a:xfrm>
            <a:off x="4572000" y="3795778"/>
            <a:ext cx="4064000" cy="2016299"/>
          </a:xfrm>
        </p:spPr>
        <p:txBody>
          <a:bodyPr/>
          <a:lstStyle>
            <a:lvl1pPr marL="266700" indent="-266700">
              <a:defRPr sz="2400"/>
            </a:lvl1pPr>
            <a:lvl2pPr marL="534988" indent="-173038">
              <a:defRPr sz="2000"/>
            </a:lvl2pPr>
            <a:lvl3pPr marL="801688" indent="-171450">
              <a:defRPr sz="1800"/>
            </a:lvl3pPr>
            <a:lvl4pPr marL="1077913" indent="-180975">
              <a:defRPr sz="1600"/>
            </a:lvl4pPr>
            <a:lvl5pPr>
              <a:buNone/>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and presenter name">
    <p:spTree>
      <p:nvGrpSpPr>
        <p:cNvPr id="1" name=""/>
        <p:cNvGrpSpPr/>
        <p:nvPr/>
      </p:nvGrpSpPr>
      <p:grpSpPr>
        <a:xfrm>
          <a:off x="0" y="0"/>
          <a:ext cx="0" cy="0"/>
          <a:chOff x="0" y="0"/>
          <a:chExt cx="0" cy="0"/>
        </a:xfrm>
      </p:grpSpPr>
      <p:sp>
        <p:nvSpPr>
          <p:cNvPr id="2" name="Title 1"/>
          <p:cNvSpPr>
            <a:spLocks noGrp="1"/>
          </p:cNvSpPr>
          <p:nvPr>
            <p:ph type="ctrTitle"/>
          </p:nvPr>
        </p:nvSpPr>
        <p:spPr>
          <a:xfrm>
            <a:off x="338203" y="2143116"/>
            <a:ext cx="829223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338203" y="3641713"/>
            <a:ext cx="8279704" cy="1257312"/>
          </a:xfrm>
        </p:spPr>
        <p:txBody>
          <a:bodyPr/>
          <a:lstStyle>
            <a:lvl1pPr marL="0" indent="0" algn="l">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name only">
    <p:spTree>
      <p:nvGrpSpPr>
        <p:cNvPr id="1" name=""/>
        <p:cNvGrpSpPr/>
        <p:nvPr/>
      </p:nvGrpSpPr>
      <p:grpSpPr>
        <a:xfrm>
          <a:off x="0" y="0"/>
          <a:ext cx="0" cy="0"/>
          <a:chOff x="0" y="0"/>
          <a:chExt cx="0" cy="0"/>
        </a:xfrm>
      </p:grpSpPr>
      <p:sp>
        <p:nvSpPr>
          <p:cNvPr id="2" name="Title 1"/>
          <p:cNvSpPr>
            <a:spLocks noGrp="1"/>
          </p:cNvSpPr>
          <p:nvPr>
            <p:ph type="title"/>
          </p:nvPr>
        </p:nvSpPr>
        <p:spPr>
          <a:xfrm>
            <a:off x="338204" y="3081825"/>
            <a:ext cx="8292230" cy="1143000"/>
          </a:xfrm>
        </p:spPr>
        <p:txBody>
          <a:bodyPr/>
          <a:lstStyle>
            <a:lvl1pPr algn="ctr">
              <a:defRPr/>
            </a:lvl1p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266700" indent="-266700" defTabSz="252000">
              <a:spcAft>
                <a:spcPts val="24"/>
              </a:spcAft>
              <a:tabLst>
                <a:tab pos="266700" algn="l"/>
              </a:tabLst>
              <a:defRPr sz="2800"/>
            </a:lvl1pPr>
            <a:lvl2pPr marL="828675" indent="-250825">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o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23850" y="1628775"/>
            <a:ext cx="4064000" cy="4033838"/>
          </a:xfrm>
        </p:spPr>
        <p:txBody>
          <a:bodyPr/>
          <a:lstStyle>
            <a:lvl1pPr marL="266700" indent="-266700">
              <a:defRPr sz="2400"/>
            </a:lvl1pPr>
            <a:lvl2pPr marL="534988" indent="-173038">
              <a:defRPr sz="2000"/>
            </a:lvl2pPr>
            <a:lvl3pPr marL="801688" indent="-171450">
              <a:defRPr sz="1800"/>
            </a:lvl3pPr>
            <a:lvl4pPr marL="1077913" indent="-180975">
              <a:defRPr sz="1600"/>
            </a:lvl4pPr>
            <a:lvl5pPr>
              <a:buNone/>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Content Placeholder 2"/>
          <p:cNvSpPr>
            <a:spLocks noGrp="1"/>
          </p:cNvSpPr>
          <p:nvPr>
            <p:ph sz="half" idx="12"/>
          </p:nvPr>
        </p:nvSpPr>
        <p:spPr>
          <a:xfrm>
            <a:off x="4572000" y="1628775"/>
            <a:ext cx="4064000" cy="4033838"/>
          </a:xfrm>
        </p:spPr>
        <p:txBody>
          <a:bodyPr/>
          <a:lstStyle>
            <a:lvl1pPr marL="266700" indent="-266700">
              <a:defRPr sz="2400"/>
            </a:lvl1pPr>
            <a:lvl2pPr marL="534988" indent="-173038">
              <a:defRPr sz="2000"/>
            </a:lvl2pPr>
            <a:lvl3pPr marL="801688" indent="-171450">
              <a:defRPr sz="1800"/>
            </a:lvl3pPr>
            <a:lvl4pPr marL="1077913" indent="-180975">
              <a:defRPr sz="1600"/>
            </a:lvl4pPr>
            <a:lvl5pPr>
              <a:buNone/>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266700" indent="-266700" defTabSz="252000">
              <a:spcAft>
                <a:spcPts val="24"/>
              </a:spcAft>
              <a:buNone/>
              <a:tabLst>
                <a:tab pos="266700" algn="l"/>
              </a:tabLst>
              <a:defRPr sz="2800"/>
            </a:lvl1pPr>
            <a:lvl2pPr marL="828675" indent="-250825">
              <a:defRPr sz="2400"/>
            </a:lvl2pPr>
            <a:lvl3pPr>
              <a:defRPr sz="2000"/>
            </a:lvl3pPr>
            <a:lvl4pPr>
              <a:defRPr sz="1800"/>
            </a:lvl4pPr>
            <a:lvl5pPr>
              <a:defRPr sz="2000"/>
            </a:lvl5pPr>
          </a:lstStyle>
          <a:p>
            <a:pPr lvl="0"/>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bject and little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23850" y="1628774"/>
            <a:ext cx="8280400" cy="2468213"/>
          </a:xfrm>
        </p:spPr>
        <p:txBody>
          <a:bodyPr/>
          <a:lstStyle>
            <a:lvl1pPr marL="266700" indent="-266700" defTabSz="252000">
              <a:spcAft>
                <a:spcPts val="24"/>
              </a:spcAft>
              <a:buNone/>
              <a:tabLst>
                <a:tab pos="266700" algn="l"/>
              </a:tabLst>
              <a:defRPr sz="2800"/>
            </a:lvl1pPr>
            <a:lvl2pPr marL="828675" indent="-250825">
              <a:defRPr sz="2400"/>
            </a:lvl2pPr>
            <a:lvl3pPr>
              <a:defRPr sz="2000"/>
            </a:lvl3pPr>
            <a:lvl4pPr>
              <a:defRPr sz="1800"/>
            </a:lvl4pPr>
            <a:lvl5pPr>
              <a:defRPr sz="2000"/>
            </a:lvl5pPr>
          </a:lstStyle>
          <a:p>
            <a:pPr lvl="0"/>
            <a:endParaRPr lang="en-US" dirty="0"/>
          </a:p>
        </p:txBody>
      </p:sp>
      <p:sp>
        <p:nvSpPr>
          <p:cNvPr id="5" name="Rectangle 3"/>
          <p:cNvSpPr>
            <a:spLocks noGrp="1" noChangeArrowheads="1"/>
          </p:cNvSpPr>
          <p:nvPr>
            <p:ph idx="10"/>
          </p:nvPr>
        </p:nvSpPr>
        <p:spPr bwMode="auto">
          <a:xfrm>
            <a:off x="323850" y="4227616"/>
            <a:ext cx="8280400" cy="1698171"/>
          </a:xfrm>
          <a:prstGeom prst="rect">
            <a:avLst/>
          </a:prstGeom>
          <a:noFill/>
          <a:ln w="9525">
            <a:noFill/>
            <a:miter lim="800000"/>
            <a:headEnd/>
            <a:tailEnd/>
          </a:ln>
          <a:effectLst/>
        </p:spPr>
        <p:txBody>
          <a:bodyPr/>
          <a:lstStyle>
            <a:lvl1pPr marL="266400" indent="-266400" algn="l" rtl="0" fontAlgn="base">
              <a:spcBef>
                <a:spcPct val="20000"/>
              </a:spcBef>
              <a:buClr>
                <a:srgbClr val="77B2DD"/>
              </a:buClr>
              <a:buFont typeface="Wingdings" pitchFamily="2" charset="2"/>
              <a:buChar char="w"/>
              <a:defRPr lang="en-US" sz="2400" baseline="0" dirty="0" smtClean="0">
                <a:solidFill>
                  <a:srgbClr val="151515"/>
                </a:solidFill>
                <a:latin typeface="+mn-lt"/>
                <a:ea typeface="+mn-ea"/>
                <a:cs typeface="+mn-cs"/>
              </a:defRPr>
            </a:lvl1pPr>
            <a:lvl2pPr algn="l" rtl="0" fontAlgn="base">
              <a:spcBef>
                <a:spcPct val="20000"/>
              </a:spcBef>
              <a:buClr>
                <a:srgbClr val="77B2DD"/>
              </a:buClr>
              <a:defRPr lang="en-US" sz="2800" baseline="0" dirty="0" smtClean="0">
                <a:solidFill>
                  <a:srgbClr val="151515"/>
                </a:solidFill>
                <a:latin typeface="+mn-lt"/>
                <a:ea typeface="+mn-ea"/>
                <a:cs typeface="+mn-cs"/>
              </a:defRPr>
            </a:lvl2pPr>
            <a:lvl3pPr algn="l" rtl="0" fontAlgn="base">
              <a:spcBef>
                <a:spcPct val="20000"/>
              </a:spcBef>
              <a:buClr>
                <a:srgbClr val="77B2DD"/>
              </a:buClr>
              <a:defRPr lang="en-US" sz="2800" baseline="0" dirty="0" smtClean="0">
                <a:solidFill>
                  <a:srgbClr val="151515"/>
                </a:solidFill>
                <a:latin typeface="+mn-lt"/>
                <a:ea typeface="+mn-ea"/>
                <a:cs typeface="+mn-cs"/>
              </a:defRPr>
            </a:lvl3pPr>
            <a:lvl4pPr algn="l" rtl="0" fontAlgn="base">
              <a:spcBef>
                <a:spcPct val="20000"/>
              </a:spcBef>
              <a:buClr>
                <a:srgbClr val="77B2DD"/>
              </a:buClr>
              <a:defRPr lang="en-US" sz="2800" baseline="0" dirty="0" smtClean="0">
                <a:solidFill>
                  <a:srgbClr val="151515"/>
                </a:solidFill>
                <a:latin typeface="+mn-lt"/>
                <a:ea typeface="+mn-ea"/>
                <a:cs typeface="+mn-cs"/>
              </a:defRPr>
            </a:lvl4pPr>
          </a:lstStyle>
          <a:p>
            <a:pPr lvl="0"/>
            <a:r>
              <a:rPr lang="en-US" smtClean="0"/>
              <a:t>Click to edit Master text styles</a:t>
            </a:r>
          </a:p>
          <a:p>
            <a:pPr lvl="1"/>
            <a:r>
              <a:rPr lang="en-US" smtClean="0"/>
              <a:t>Second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ur Content o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23850" y="1628775"/>
            <a:ext cx="4064000" cy="2016299"/>
          </a:xfrm>
        </p:spPr>
        <p:txBody>
          <a:bodyPr/>
          <a:lstStyle>
            <a:lvl1pPr marL="266700" indent="-266700">
              <a:defRPr sz="2400"/>
            </a:lvl1pPr>
            <a:lvl2pPr marL="534988" indent="-173038">
              <a:defRPr sz="2000"/>
            </a:lvl2pPr>
            <a:lvl3pPr marL="801688" indent="-171450">
              <a:defRPr sz="1800"/>
            </a:lvl3pPr>
            <a:lvl4pPr marL="1077913" indent="-180975">
              <a:defRPr sz="1600"/>
            </a:lvl4pPr>
            <a:lvl5pPr>
              <a:buNone/>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Content Placeholder 2"/>
          <p:cNvSpPr>
            <a:spLocks noGrp="1"/>
          </p:cNvSpPr>
          <p:nvPr>
            <p:ph sz="half" idx="12"/>
          </p:nvPr>
        </p:nvSpPr>
        <p:spPr>
          <a:xfrm>
            <a:off x="4572000" y="1628775"/>
            <a:ext cx="4064000" cy="2016299"/>
          </a:xfrm>
        </p:spPr>
        <p:txBody>
          <a:bodyPr/>
          <a:lstStyle>
            <a:lvl1pPr marL="266700" indent="-266700">
              <a:defRPr sz="2400"/>
            </a:lvl1pPr>
            <a:lvl2pPr marL="534988" indent="-173038">
              <a:defRPr sz="2000"/>
            </a:lvl2pPr>
            <a:lvl3pPr marL="801688" indent="-171450">
              <a:defRPr sz="1800"/>
            </a:lvl3pPr>
            <a:lvl4pPr marL="1077913" indent="-180975">
              <a:defRPr sz="1600"/>
            </a:lvl4pPr>
            <a:lvl5pPr>
              <a:buNone/>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Content Placeholder 2"/>
          <p:cNvSpPr>
            <a:spLocks noGrp="1"/>
          </p:cNvSpPr>
          <p:nvPr>
            <p:ph sz="half" idx="13"/>
          </p:nvPr>
        </p:nvSpPr>
        <p:spPr>
          <a:xfrm>
            <a:off x="323850" y="3795778"/>
            <a:ext cx="4064000" cy="2016299"/>
          </a:xfrm>
        </p:spPr>
        <p:txBody>
          <a:bodyPr/>
          <a:lstStyle>
            <a:lvl1pPr marL="266700" indent="-266700">
              <a:defRPr sz="2400"/>
            </a:lvl1pPr>
            <a:lvl2pPr marL="534988" indent="-173038">
              <a:defRPr sz="2000"/>
            </a:lvl2pPr>
            <a:lvl3pPr marL="801688" indent="-171450">
              <a:defRPr sz="1800"/>
            </a:lvl3pPr>
            <a:lvl4pPr marL="1077913" indent="-180975">
              <a:defRPr sz="1600"/>
            </a:lvl4pPr>
            <a:lvl5pPr>
              <a:buNone/>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Content Placeholder 2"/>
          <p:cNvSpPr>
            <a:spLocks noGrp="1"/>
          </p:cNvSpPr>
          <p:nvPr>
            <p:ph sz="half" idx="14"/>
          </p:nvPr>
        </p:nvSpPr>
        <p:spPr>
          <a:xfrm>
            <a:off x="4572000" y="3795778"/>
            <a:ext cx="4064000" cy="2016299"/>
          </a:xfrm>
        </p:spPr>
        <p:txBody>
          <a:bodyPr/>
          <a:lstStyle>
            <a:lvl1pPr marL="266700" indent="-266700">
              <a:defRPr sz="2400"/>
            </a:lvl1pPr>
            <a:lvl2pPr marL="534988" indent="-173038">
              <a:defRPr sz="2000"/>
            </a:lvl2pPr>
            <a:lvl3pPr marL="801688" indent="-171450">
              <a:defRPr sz="1800"/>
            </a:lvl3pPr>
            <a:lvl4pPr marL="1077913" indent="-180975">
              <a:defRPr sz="1600"/>
            </a:lvl4pPr>
            <a:lvl5pPr>
              <a:buNone/>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and presenter name">
    <p:spTree>
      <p:nvGrpSpPr>
        <p:cNvPr id="1" name=""/>
        <p:cNvGrpSpPr/>
        <p:nvPr/>
      </p:nvGrpSpPr>
      <p:grpSpPr>
        <a:xfrm>
          <a:off x="0" y="0"/>
          <a:ext cx="0" cy="0"/>
          <a:chOff x="0" y="0"/>
          <a:chExt cx="0" cy="0"/>
        </a:xfrm>
      </p:grpSpPr>
      <p:sp>
        <p:nvSpPr>
          <p:cNvPr id="2" name="Title 1"/>
          <p:cNvSpPr>
            <a:spLocks noGrp="1"/>
          </p:cNvSpPr>
          <p:nvPr>
            <p:ph type="ctrTitle"/>
          </p:nvPr>
        </p:nvSpPr>
        <p:spPr>
          <a:xfrm>
            <a:off x="338203" y="2143116"/>
            <a:ext cx="829223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338203" y="3641713"/>
            <a:ext cx="8279704" cy="1257312"/>
          </a:xfrm>
        </p:spPr>
        <p:txBody>
          <a:bodyPr/>
          <a:lstStyle>
            <a:lvl1pPr marL="0" indent="0" algn="l">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5.xml"/><Relationship Id="rId7"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 Id="rId9"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image" Target="../media/image2.jpeg"/><Relationship Id="rId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13.xml"/><Relationship Id="rId7" Type="http://schemas.openxmlformats.org/officeDocument/2006/relationships/theme" Target="../theme/theme4.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image" Target="../media/image4.jpe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19.xml"/><Relationship Id="rId7" Type="http://schemas.openxmlformats.org/officeDocument/2006/relationships/theme" Target="../theme/theme5.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openxmlformats.org/officeDocument/2006/relationships/image" Target="../media/image4.jpe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image" Target="../media/image2.jpe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338138" y="3214688"/>
            <a:ext cx="8280400" cy="7953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Author</a:t>
            </a:r>
          </a:p>
        </p:txBody>
      </p:sp>
      <p:sp>
        <p:nvSpPr>
          <p:cNvPr id="1027" name="Rectangle 2"/>
          <p:cNvSpPr>
            <a:spLocks noGrp="1" noChangeArrowheads="1"/>
          </p:cNvSpPr>
          <p:nvPr>
            <p:ph type="title"/>
          </p:nvPr>
        </p:nvSpPr>
        <p:spPr bwMode="auto">
          <a:xfrm>
            <a:off x="338138" y="2060575"/>
            <a:ext cx="82677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Presentation name</a:t>
            </a:r>
          </a:p>
        </p:txBody>
      </p:sp>
      <p:pic>
        <p:nvPicPr>
          <p:cNvPr id="1028" name="Picture 10" descr="DogEye_Titltslide"/>
          <p:cNvPicPr>
            <a:picLocks noChangeAspect="1" noChangeArrowheads="1"/>
          </p:cNvPicPr>
          <p:nvPr/>
        </p:nvPicPr>
        <p:blipFill>
          <a:blip r:embed="rId4" cstate="print"/>
          <a:srcRect/>
          <a:stretch>
            <a:fillRect/>
          </a:stretch>
        </p:blipFill>
        <p:spPr bwMode="auto">
          <a:xfrm>
            <a:off x="0" y="0"/>
            <a:ext cx="9144000" cy="1958975"/>
          </a:xfrm>
          <a:prstGeom prst="rect">
            <a:avLst/>
          </a:prstGeom>
          <a:noFill/>
          <a:ln w="9525">
            <a:noFill/>
            <a:miter lim="800000"/>
            <a:headEnd/>
            <a:tailEnd/>
          </a:ln>
        </p:spPr>
      </p:pic>
      <p:sp>
        <p:nvSpPr>
          <p:cNvPr id="1029" name="TextBox 9"/>
          <p:cNvSpPr txBox="1">
            <a:spLocks noChangeArrowheads="1"/>
          </p:cNvSpPr>
          <p:nvPr/>
        </p:nvSpPr>
        <p:spPr bwMode="auto">
          <a:xfrm>
            <a:off x="2789238" y="4559300"/>
            <a:ext cx="3544887" cy="369888"/>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mtClean="0"/>
              <a:t>Milestone Systems - Confidential</a:t>
            </a:r>
          </a:p>
        </p:txBody>
      </p:sp>
      <p:pic>
        <p:nvPicPr>
          <p:cNvPr id="1030" name="Picture 8" descr="S:\Marketing\Graphics\Logos\Milestone\New - MSlogo-tag\milestone-logo_black-text.jpg"/>
          <p:cNvPicPr>
            <a:picLocks noChangeAspect="1" noChangeArrowheads="1"/>
          </p:cNvPicPr>
          <p:nvPr/>
        </p:nvPicPr>
        <p:blipFill>
          <a:blip r:embed="rId5" cstate="print"/>
          <a:srcRect/>
          <a:stretch>
            <a:fillRect/>
          </a:stretch>
        </p:blipFill>
        <p:spPr bwMode="auto">
          <a:xfrm>
            <a:off x="3700463" y="5237163"/>
            <a:ext cx="1736725" cy="11080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8" r:id="rId1"/>
    <p:sldLayoutId id="2147483679" r:id="rId2"/>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charset="0"/>
        </a:defRPr>
      </a:lvl2pPr>
      <a:lvl3pPr algn="l" rtl="0" eaLnBrk="0" fontAlgn="base" hangingPunct="0">
        <a:spcBef>
          <a:spcPct val="0"/>
        </a:spcBef>
        <a:spcAft>
          <a:spcPct val="0"/>
        </a:spcAft>
        <a:defRPr sz="4400">
          <a:solidFill>
            <a:schemeClr val="tx2"/>
          </a:solidFill>
          <a:latin typeface="Arial" charset="0"/>
        </a:defRPr>
      </a:lvl3pPr>
      <a:lvl4pPr algn="l" rtl="0" eaLnBrk="0" fontAlgn="base" hangingPunct="0">
        <a:spcBef>
          <a:spcPct val="0"/>
        </a:spcBef>
        <a:spcAft>
          <a:spcPct val="0"/>
        </a:spcAft>
        <a:defRPr sz="4400">
          <a:solidFill>
            <a:schemeClr val="tx2"/>
          </a:solidFill>
          <a:latin typeface="Arial" charset="0"/>
        </a:defRPr>
      </a:lvl4pPr>
      <a:lvl5pPr algn="l" rtl="0" eaLnBrk="0" fontAlgn="base" hangingPunct="0">
        <a:spcBef>
          <a:spcPct val="0"/>
        </a:spcBef>
        <a:spcAft>
          <a:spcPct val="0"/>
        </a:spcAft>
        <a:defRPr sz="4400">
          <a:solidFill>
            <a:schemeClr val="tx2"/>
          </a:solidFill>
          <a:latin typeface="Arial" charset="0"/>
        </a:defRPr>
      </a:lvl5pPr>
      <a:lvl6pPr marL="457200" algn="l" rtl="0" eaLnBrk="1" fontAlgn="base" hangingPunct="1">
        <a:spcBef>
          <a:spcPct val="0"/>
        </a:spcBef>
        <a:spcAft>
          <a:spcPct val="0"/>
        </a:spcAft>
        <a:defRPr sz="4400">
          <a:solidFill>
            <a:schemeClr val="tx2"/>
          </a:solidFill>
          <a:latin typeface="Arial" charset="0"/>
        </a:defRPr>
      </a:lvl6pPr>
      <a:lvl7pPr marL="914400" algn="l" rtl="0" eaLnBrk="1" fontAlgn="base" hangingPunct="1">
        <a:spcBef>
          <a:spcPct val="0"/>
        </a:spcBef>
        <a:spcAft>
          <a:spcPct val="0"/>
        </a:spcAft>
        <a:defRPr sz="4400">
          <a:solidFill>
            <a:schemeClr val="tx2"/>
          </a:solidFill>
          <a:latin typeface="Arial" charset="0"/>
        </a:defRPr>
      </a:lvl7pPr>
      <a:lvl8pPr marL="1371600" algn="l" rtl="0" eaLnBrk="1" fontAlgn="base" hangingPunct="1">
        <a:spcBef>
          <a:spcPct val="0"/>
        </a:spcBef>
        <a:spcAft>
          <a:spcPct val="0"/>
        </a:spcAft>
        <a:defRPr sz="4400">
          <a:solidFill>
            <a:schemeClr val="tx2"/>
          </a:solidFill>
          <a:latin typeface="Arial" charset="0"/>
        </a:defRPr>
      </a:lvl8pPr>
      <a:lvl9pPr marL="1828800" algn="l"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defRPr sz="2000">
          <a:solidFill>
            <a:schemeClr val="bg2"/>
          </a:solidFill>
          <a:latin typeface="+mn-lt"/>
          <a:ea typeface="+mn-ea"/>
          <a:cs typeface="+mn-cs"/>
        </a:defRPr>
      </a:lvl1pPr>
      <a:lvl2pPr marL="742950" indent="-285750" algn="l" rtl="0" eaLnBrk="0" fontAlgn="base" hangingPunct="0">
        <a:spcBef>
          <a:spcPct val="20000"/>
        </a:spcBef>
        <a:spcAft>
          <a:spcPct val="0"/>
        </a:spcAft>
        <a:buClr>
          <a:srgbClr val="008AC6"/>
        </a:buClr>
        <a:buFont typeface="Wingdings 3" pitchFamily="18" charset="2"/>
        <a:buChar char="}"/>
        <a:defRPr sz="2800">
          <a:solidFill>
            <a:schemeClr val="tx1"/>
          </a:solidFill>
          <a:latin typeface="+mn-lt"/>
        </a:defRPr>
      </a:lvl2pPr>
      <a:lvl3pPr marL="1143000" indent="-228600" algn="l" rtl="0" eaLnBrk="0" fontAlgn="base" hangingPunct="0">
        <a:spcBef>
          <a:spcPct val="20000"/>
        </a:spcBef>
        <a:spcAft>
          <a:spcPct val="0"/>
        </a:spcAft>
        <a:defRPr sz="2400">
          <a:solidFill>
            <a:schemeClr val="tx1"/>
          </a:solidFill>
          <a:latin typeface="+mn-lt"/>
        </a:defRPr>
      </a:lvl3pPr>
      <a:lvl4pPr marL="1600200" indent="-228600" algn="l" rtl="0" eaLnBrk="0" fontAlgn="base" hangingPunct="0">
        <a:spcBef>
          <a:spcPct val="20000"/>
        </a:spcBef>
        <a:spcAft>
          <a:spcPct val="0"/>
        </a:spcAft>
        <a:defRPr sz="2000">
          <a:solidFill>
            <a:schemeClr val="tx1"/>
          </a:solidFill>
          <a:latin typeface="+mn-lt"/>
        </a:defRPr>
      </a:lvl4pPr>
      <a:lvl5pPr marL="2057400" indent="-228600" algn="l" rtl="0" eaLnBrk="0" fontAlgn="base" hangingPunct="0">
        <a:spcBef>
          <a:spcPct val="20000"/>
        </a:spcBef>
        <a:spcAft>
          <a:spcPct val="0"/>
        </a:spcAft>
        <a:defRPr sz="2000">
          <a:solidFill>
            <a:schemeClr val="tx1"/>
          </a:solidFill>
          <a:latin typeface="+mn-lt"/>
        </a:defRPr>
      </a:lvl5pPr>
      <a:lvl6pPr marL="2514600" indent="-228600" algn="l" rtl="0" eaLnBrk="1" fontAlgn="base" hangingPunct="1">
        <a:spcBef>
          <a:spcPct val="20000"/>
        </a:spcBef>
        <a:spcAft>
          <a:spcPct val="0"/>
        </a:spcAft>
        <a:defRPr sz="2000">
          <a:solidFill>
            <a:schemeClr val="tx1"/>
          </a:solidFill>
          <a:latin typeface="+mn-lt"/>
        </a:defRPr>
      </a:lvl6pPr>
      <a:lvl7pPr marL="2971800" indent="-228600" algn="l" rtl="0" eaLnBrk="1" fontAlgn="base" hangingPunct="1">
        <a:spcBef>
          <a:spcPct val="20000"/>
        </a:spcBef>
        <a:spcAft>
          <a:spcPct val="0"/>
        </a:spcAft>
        <a:defRPr sz="2000">
          <a:solidFill>
            <a:schemeClr val="tx1"/>
          </a:solidFill>
          <a:latin typeface="+mn-lt"/>
        </a:defRPr>
      </a:lvl7pPr>
      <a:lvl8pPr marL="3429000" indent="-228600" algn="l" rtl="0" eaLnBrk="1" fontAlgn="base" hangingPunct="1">
        <a:spcBef>
          <a:spcPct val="20000"/>
        </a:spcBef>
        <a:spcAft>
          <a:spcPct val="0"/>
        </a:spcAft>
        <a:defRPr sz="2000">
          <a:solidFill>
            <a:schemeClr val="tx1"/>
          </a:solidFill>
          <a:latin typeface="+mn-lt"/>
        </a:defRPr>
      </a:lvl8pPr>
      <a:lvl9pPr marL="3886200" indent="-228600" algn="l" rtl="0" eaLnBrk="1" fontAlgn="base" hangingPunct="1">
        <a:spcBef>
          <a:spcPct val="20000"/>
        </a:spcBef>
        <a:spcAft>
          <a:spcPct val="0"/>
        </a:spcAft>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body" idx="1"/>
          </p:nvPr>
        </p:nvSpPr>
        <p:spPr bwMode="auto">
          <a:xfrm>
            <a:off x="323850" y="1628775"/>
            <a:ext cx="8280400" cy="4178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First Level	</a:t>
            </a:r>
          </a:p>
          <a:p>
            <a:pPr lvl="1"/>
            <a:r>
              <a:rPr lang="en-US" smtClean="0"/>
              <a:t>Second Level</a:t>
            </a:r>
          </a:p>
          <a:p>
            <a:pPr lvl="2"/>
            <a:r>
              <a:rPr lang="en-US" smtClean="0"/>
              <a:t>Third Level</a:t>
            </a:r>
          </a:p>
          <a:p>
            <a:pPr lvl="3"/>
            <a:r>
              <a:rPr lang="en-US" smtClean="0"/>
              <a:t>Fourth Level</a:t>
            </a:r>
          </a:p>
          <a:p>
            <a:pPr lvl="0"/>
            <a:endParaRPr lang="da-DK" smtClean="0"/>
          </a:p>
          <a:p>
            <a:pPr lvl="0"/>
            <a:endParaRPr lang="da-DK" smtClean="0"/>
          </a:p>
        </p:txBody>
      </p:sp>
      <p:sp>
        <p:nvSpPr>
          <p:cNvPr id="2051" name="Rectangle 11"/>
          <p:cNvSpPr>
            <a:spLocks noGrp="1" noChangeArrowheads="1"/>
          </p:cNvSpPr>
          <p:nvPr>
            <p:ph type="title"/>
          </p:nvPr>
        </p:nvSpPr>
        <p:spPr bwMode="auto">
          <a:xfrm>
            <a:off x="250825" y="274638"/>
            <a:ext cx="7416800" cy="850900"/>
          </a:xfrm>
          <a:prstGeom prst="rect">
            <a:avLst/>
          </a:prstGeom>
          <a:noFill/>
          <a:ln w="9525">
            <a:noFill/>
            <a:miter lim="800000"/>
            <a:headEnd/>
            <a:tailEnd/>
          </a:ln>
        </p:spPr>
        <p:txBody>
          <a:bodyPr vert="horz" wrap="square" lIns="91440" tIns="0" rIns="91440" bIns="0" numCol="1" anchor="ctr" anchorCtr="0" compatLnSpc="1">
            <a:prstTxWarp prst="textNoShape">
              <a:avLst/>
            </a:prstTxWarp>
          </a:bodyPr>
          <a:lstStyle/>
          <a:p>
            <a:pPr lvl="0"/>
            <a:r>
              <a:rPr lang="da-DK" smtClean="0"/>
              <a:t>Slide title</a:t>
            </a:r>
          </a:p>
        </p:txBody>
      </p:sp>
      <p:sp>
        <p:nvSpPr>
          <p:cNvPr id="2052" name="TextBox 7"/>
          <p:cNvSpPr txBox="1">
            <a:spLocks noChangeArrowheads="1"/>
          </p:cNvSpPr>
          <p:nvPr/>
        </p:nvSpPr>
        <p:spPr bwMode="auto">
          <a:xfrm>
            <a:off x="3584575" y="6556375"/>
            <a:ext cx="1965325" cy="246063"/>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000" smtClean="0"/>
              <a:t>Milestone Systems Confidential</a:t>
            </a:r>
          </a:p>
        </p:txBody>
      </p:sp>
      <p:sp>
        <p:nvSpPr>
          <p:cNvPr id="2053" name="TextBox 8"/>
          <p:cNvSpPr txBox="1">
            <a:spLocks noChangeArrowheads="1"/>
          </p:cNvSpPr>
          <p:nvPr/>
        </p:nvSpPr>
        <p:spPr bwMode="auto">
          <a:xfrm>
            <a:off x="8382000" y="6556375"/>
            <a:ext cx="341313" cy="246063"/>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E4155FC3-DC74-4E80-84C4-3BBE5A0C6084}" type="slidenum">
              <a:rPr lang="en-US" sz="1000" smtClean="0"/>
              <a:pPr algn="r" eaLnBrk="1" hangingPunct="1">
                <a:defRPr/>
              </a:pPr>
              <a:t>‹#›</a:t>
            </a:fld>
            <a:endParaRPr lang="en-US" sz="1000" smtClean="0"/>
          </a:p>
        </p:txBody>
      </p:sp>
      <p:pic>
        <p:nvPicPr>
          <p:cNvPr id="2054" name="Picture 11" descr="Dogeye_subpages.jpg"/>
          <p:cNvPicPr>
            <a:picLocks noChangeAspect="1"/>
          </p:cNvPicPr>
          <p:nvPr/>
        </p:nvPicPr>
        <p:blipFill>
          <a:blip r:embed="rId8" cstate="print"/>
          <a:srcRect/>
          <a:stretch>
            <a:fillRect/>
          </a:stretch>
        </p:blipFill>
        <p:spPr bwMode="auto">
          <a:xfrm>
            <a:off x="0" y="0"/>
            <a:ext cx="9144000" cy="1268413"/>
          </a:xfrm>
          <a:prstGeom prst="rect">
            <a:avLst/>
          </a:prstGeom>
          <a:noFill/>
          <a:ln w="9525">
            <a:noFill/>
            <a:miter lim="800000"/>
            <a:headEnd/>
            <a:tailEnd/>
          </a:ln>
        </p:spPr>
      </p:pic>
      <p:pic>
        <p:nvPicPr>
          <p:cNvPr id="2055" name="Picture 8" descr="S:\Marketing\Graphics\Logos\Milestone\New - MSlogo-tag\milestone-logo_black-text.jpg"/>
          <p:cNvPicPr>
            <a:picLocks noChangeAspect="1" noChangeArrowheads="1"/>
          </p:cNvPicPr>
          <p:nvPr/>
        </p:nvPicPr>
        <p:blipFill>
          <a:blip r:embed="rId9" cstate="print"/>
          <a:srcRect/>
          <a:stretch>
            <a:fillRect/>
          </a:stretch>
        </p:blipFill>
        <p:spPr bwMode="auto">
          <a:xfrm>
            <a:off x="323850" y="5942013"/>
            <a:ext cx="1260475" cy="8032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Lst>
  <p:hf sldNum="0" hdr="0" dt="0"/>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charset="0"/>
        </a:defRPr>
      </a:lvl2pPr>
      <a:lvl3pPr algn="l" rtl="0" eaLnBrk="0" fontAlgn="base" hangingPunct="0">
        <a:spcBef>
          <a:spcPct val="0"/>
        </a:spcBef>
        <a:spcAft>
          <a:spcPct val="0"/>
        </a:spcAft>
        <a:defRPr sz="3600">
          <a:solidFill>
            <a:schemeClr val="tx2"/>
          </a:solidFill>
          <a:latin typeface="Arial" charset="0"/>
        </a:defRPr>
      </a:lvl3pPr>
      <a:lvl4pPr algn="l" rtl="0" eaLnBrk="0" fontAlgn="base" hangingPunct="0">
        <a:spcBef>
          <a:spcPct val="0"/>
        </a:spcBef>
        <a:spcAft>
          <a:spcPct val="0"/>
        </a:spcAft>
        <a:defRPr sz="3600">
          <a:solidFill>
            <a:schemeClr val="tx2"/>
          </a:solidFill>
          <a:latin typeface="Arial" charset="0"/>
        </a:defRPr>
      </a:lvl4pPr>
      <a:lvl5pPr algn="l" rtl="0" eaLnBrk="0" fontAlgn="base" hangingPunct="0">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lr>
          <a:srgbClr val="77B2DD"/>
        </a:buClr>
        <a:buFont typeface="Wingdings" pitchFamily="2" charset="2"/>
        <a:buChar char="w"/>
        <a:defRPr lang="da-DK" sz="2800" dirty="0" err="1">
          <a:solidFill>
            <a:srgbClr val="151515"/>
          </a:solidFill>
          <a:latin typeface="+mn-lt"/>
          <a:ea typeface="+mn-ea"/>
          <a:cs typeface="+mn-cs"/>
        </a:defRPr>
      </a:lvl1pPr>
      <a:lvl2pPr marL="828675" indent="-285750" algn="l" rtl="0" eaLnBrk="0" fontAlgn="base" hangingPunct="0">
        <a:spcBef>
          <a:spcPct val="20000"/>
        </a:spcBef>
        <a:spcAft>
          <a:spcPct val="0"/>
        </a:spcAft>
        <a:buClr>
          <a:srgbClr val="77B2DD"/>
        </a:buClr>
        <a:buFont typeface="Wingdings" pitchFamily="2" charset="2"/>
        <a:buChar char="w"/>
        <a:defRPr sz="2400">
          <a:solidFill>
            <a:schemeClr val="tx1"/>
          </a:solidFill>
          <a:latin typeface="+mj-lt"/>
        </a:defRPr>
      </a:lvl2pPr>
      <a:lvl3pPr marL="1236663" indent="-228600" algn="l" rtl="0" eaLnBrk="0" fontAlgn="base" hangingPunct="0">
        <a:spcBef>
          <a:spcPct val="20000"/>
        </a:spcBef>
        <a:spcAft>
          <a:spcPct val="0"/>
        </a:spcAft>
        <a:buClr>
          <a:srgbClr val="77B2DD"/>
        </a:buClr>
        <a:buFont typeface="Wingdings" pitchFamily="2" charset="2"/>
        <a:buChar char="w"/>
        <a:defRPr sz="2000">
          <a:solidFill>
            <a:schemeClr val="tx1"/>
          </a:solidFill>
          <a:latin typeface="+mj-lt"/>
        </a:defRPr>
      </a:lvl3pPr>
      <a:lvl4pPr marL="1644650" indent="-228600" algn="l" rtl="0" eaLnBrk="0" fontAlgn="base" hangingPunct="0">
        <a:spcBef>
          <a:spcPct val="20000"/>
        </a:spcBef>
        <a:spcAft>
          <a:spcPct val="0"/>
        </a:spcAft>
        <a:buClr>
          <a:srgbClr val="77B2DD"/>
        </a:buClr>
        <a:buChar char="–"/>
        <a:defRPr>
          <a:solidFill>
            <a:schemeClr val="tx1"/>
          </a:solidFill>
          <a:latin typeface="+mj-lt"/>
        </a:defRPr>
      </a:lvl4pPr>
      <a:lvl5pPr marL="2057400" indent="-228600" algn="l" rtl="0" eaLnBrk="0" fontAlgn="base" hangingPunct="0">
        <a:spcBef>
          <a:spcPct val="20000"/>
        </a:spcBef>
        <a:spcAft>
          <a:spcPct val="0"/>
        </a:spcAft>
        <a:buChar char="»"/>
        <a:defRPr sz="2000">
          <a:solidFill>
            <a:schemeClr val="tx1"/>
          </a:solidFill>
          <a:latin typeface="+mj-lt"/>
        </a:defRPr>
      </a:lvl5pPr>
      <a:lvl6pPr marL="2514600" indent="-228600" algn="l" rtl="0" fontAlgn="base">
        <a:spcBef>
          <a:spcPct val="20000"/>
        </a:spcBef>
        <a:spcAft>
          <a:spcPct val="0"/>
        </a:spcAft>
        <a:buChar char="»"/>
        <a:defRPr sz="2000">
          <a:solidFill>
            <a:schemeClr val="tx1"/>
          </a:solidFill>
          <a:latin typeface="+mj-lt"/>
        </a:defRPr>
      </a:lvl6pPr>
      <a:lvl7pPr marL="2971800" indent="-228600" algn="l" rtl="0" fontAlgn="base">
        <a:spcBef>
          <a:spcPct val="20000"/>
        </a:spcBef>
        <a:spcAft>
          <a:spcPct val="0"/>
        </a:spcAft>
        <a:buChar char="»"/>
        <a:defRPr sz="2000">
          <a:solidFill>
            <a:schemeClr val="tx1"/>
          </a:solidFill>
          <a:latin typeface="+mj-lt"/>
        </a:defRPr>
      </a:lvl7pPr>
      <a:lvl8pPr marL="3429000" indent="-228600" algn="l" rtl="0" fontAlgn="base">
        <a:spcBef>
          <a:spcPct val="20000"/>
        </a:spcBef>
        <a:spcAft>
          <a:spcPct val="0"/>
        </a:spcAft>
        <a:buChar char="»"/>
        <a:defRPr sz="2000">
          <a:solidFill>
            <a:schemeClr val="tx1"/>
          </a:solidFill>
          <a:latin typeface="+mj-lt"/>
        </a:defRPr>
      </a:lvl8pPr>
      <a:lvl9pPr marL="3886200" indent="-228600" algn="l" rtl="0" fontAlgn="base">
        <a:spcBef>
          <a:spcPct val="20000"/>
        </a:spcBef>
        <a:spcAft>
          <a:spcPct val="0"/>
        </a:spcAft>
        <a:buChar char="»"/>
        <a:defRPr sz="2000">
          <a:solidFill>
            <a:schemeClr val="tx1"/>
          </a:solidFill>
          <a:latin typeface="+mj-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bwMode="auto">
          <a:xfrm>
            <a:off x="338138" y="3214688"/>
            <a:ext cx="8280400" cy="7953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Author</a:t>
            </a:r>
          </a:p>
        </p:txBody>
      </p:sp>
      <p:sp>
        <p:nvSpPr>
          <p:cNvPr id="3075" name="Rectangle 2"/>
          <p:cNvSpPr>
            <a:spLocks noGrp="1" noChangeArrowheads="1"/>
          </p:cNvSpPr>
          <p:nvPr>
            <p:ph type="title"/>
          </p:nvPr>
        </p:nvSpPr>
        <p:spPr bwMode="auto">
          <a:xfrm>
            <a:off x="338138" y="2060575"/>
            <a:ext cx="82677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Presentation name</a:t>
            </a:r>
          </a:p>
        </p:txBody>
      </p:sp>
      <p:pic>
        <p:nvPicPr>
          <p:cNvPr id="3076" name="Picture 10" descr="DogEye_Titltslide"/>
          <p:cNvPicPr>
            <a:picLocks noChangeAspect="1" noChangeArrowheads="1"/>
          </p:cNvPicPr>
          <p:nvPr/>
        </p:nvPicPr>
        <p:blipFill>
          <a:blip r:embed="rId4" cstate="print"/>
          <a:srcRect/>
          <a:stretch>
            <a:fillRect/>
          </a:stretch>
        </p:blipFill>
        <p:spPr bwMode="auto">
          <a:xfrm>
            <a:off x="0" y="0"/>
            <a:ext cx="9144000" cy="1958975"/>
          </a:xfrm>
          <a:prstGeom prst="rect">
            <a:avLst/>
          </a:prstGeom>
          <a:noFill/>
          <a:ln w="9525">
            <a:noFill/>
            <a:miter lim="800000"/>
            <a:headEnd/>
            <a:tailEnd/>
          </a:ln>
        </p:spPr>
      </p:pic>
      <p:sp>
        <p:nvSpPr>
          <p:cNvPr id="3077" name="TextBox 9"/>
          <p:cNvSpPr txBox="1">
            <a:spLocks noChangeArrowheads="1"/>
          </p:cNvSpPr>
          <p:nvPr/>
        </p:nvSpPr>
        <p:spPr bwMode="auto">
          <a:xfrm>
            <a:off x="2789238" y="4559300"/>
            <a:ext cx="3544887" cy="369888"/>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mtClean="0">
                <a:solidFill>
                  <a:srgbClr val="000000"/>
                </a:solidFill>
              </a:rPr>
              <a:t>Milestone Systems - Confidential</a:t>
            </a:r>
          </a:p>
        </p:txBody>
      </p:sp>
      <p:pic>
        <p:nvPicPr>
          <p:cNvPr id="3078" name="Picture 8" descr="S:\Marketing\Graphics\Logos\Milestone\New - MSlogo-tag\milestone-logo_black-text.jpg"/>
          <p:cNvPicPr>
            <a:picLocks noChangeAspect="1" noChangeArrowheads="1"/>
          </p:cNvPicPr>
          <p:nvPr/>
        </p:nvPicPr>
        <p:blipFill>
          <a:blip r:embed="rId5" cstate="print"/>
          <a:srcRect/>
          <a:stretch>
            <a:fillRect/>
          </a:stretch>
        </p:blipFill>
        <p:spPr bwMode="auto">
          <a:xfrm>
            <a:off x="3700463" y="5237163"/>
            <a:ext cx="1736725" cy="11080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6" r:id="rId1"/>
    <p:sldLayoutId id="2147483687" r:id="rId2"/>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charset="0"/>
        </a:defRPr>
      </a:lvl2pPr>
      <a:lvl3pPr algn="l" rtl="0" eaLnBrk="0" fontAlgn="base" hangingPunct="0">
        <a:spcBef>
          <a:spcPct val="0"/>
        </a:spcBef>
        <a:spcAft>
          <a:spcPct val="0"/>
        </a:spcAft>
        <a:defRPr sz="4400">
          <a:solidFill>
            <a:schemeClr val="tx2"/>
          </a:solidFill>
          <a:latin typeface="Arial" charset="0"/>
        </a:defRPr>
      </a:lvl3pPr>
      <a:lvl4pPr algn="l" rtl="0" eaLnBrk="0" fontAlgn="base" hangingPunct="0">
        <a:spcBef>
          <a:spcPct val="0"/>
        </a:spcBef>
        <a:spcAft>
          <a:spcPct val="0"/>
        </a:spcAft>
        <a:defRPr sz="4400">
          <a:solidFill>
            <a:schemeClr val="tx2"/>
          </a:solidFill>
          <a:latin typeface="Arial" charset="0"/>
        </a:defRPr>
      </a:lvl4pPr>
      <a:lvl5pPr algn="l" rtl="0" eaLnBrk="0" fontAlgn="base" hangingPunct="0">
        <a:spcBef>
          <a:spcPct val="0"/>
        </a:spcBef>
        <a:spcAft>
          <a:spcPct val="0"/>
        </a:spcAft>
        <a:defRPr sz="4400">
          <a:solidFill>
            <a:schemeClr val="tx2"/>
          </a:solidFill>
          <a:latin typeface="Arial" charset="0"/>
        </a:defRPr>
      </a:lvl5pPr>
      <a:lvl6pPr marL="457200" algn="l" rtl="0" eaLnBrk="1" fontAlgn="base" hangingPunct="1">
        <a:spcBef>
          <a:spcPct val="0"/>
        </a:spcBef>
        <a:spcAft>
          <a:spcPct val="0"/>
        </a:spcAft>
        <a:defRPr sz="4400">
          <a:solidFill>
            <a:schemeClr val="tx2"/>
          </a:solidFill>
          <a:latin typeface="Arial" charset="0"/>
        </a:defRPr>
      </a:lvl6pPr>
      <a:lvl7pPr marL="914400" algn="l" rtl="0" eaLnBrk="1" fontAlgn="base" hangingPunct="1">
        <a:spcBef>
          <a:spcPct val="0"/>
        </a:spcBef>
        <a:spcAft>
          <a:spcPct val="0"/>
        </a:spcAft>
        <a:defRPr sz="4400">
          <a:solidFill>
            <a:schemeClr val="tx2"/>
          </a:solidFill>
          <a:latin typeface="Arial" charset="0"/>
        </a:defRPr>
      </a:lvl7pPr>
      <a:lvl8pPr marL="1371600" algn="l" rtl="0" eaLnBrk="1" fontAlgn="base" hangingPunct="1">
        <a:spcBef>
          <a:spcPct val="0"/>
        </a:spcBef>
        <a:spcAft>
          <a:spcPct val="0"/>
        </a:spcAft>
        <a:defRPr sz="4400">
          <a:solidFill>
            <a:schemeClr val="tx2"/>
          </a:solidFill>
          <a:latin typeface="Arial" charset="0"/>
        </a:defRPr>
      </a:lvl8pPr>
      <a:lvl9pPr marL="1828800" algn="l"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defRPr sz="2000">
          <a:solidFill>
            <a:schemeClr val="bg2"/>
          </a:solidFill>
          <a:latin typeface="+mn-lt"/>
          <a:ea typeface="+mn-ea"/>
          <a:cs typeface="+mn-cs"/>
        </a:defRPr>
      </a:lvl1pPr>
      <a:lvl2pPr marL="742950" indent="-285750" algn="l" rtl="0" eaLnBrk="0" fontAlgn="base" hangingPunct="0">
        <a:spcBef>
          <a:spcPct val="20000"/>
        </a:spcBef>
        <a:spcAft>
          <a:spcPct val="0"/>
        </a:spcAft>
        <a:buClr>
          <a:srgbClr val="008AC6"/>
        </a:buClr>
        <a:buFont typeface="Wingdings 3" pitchFamily="18" charset="2"/>
        <a:buChar char="}"/>
        <a:defRPr sz="2800">
          <a:solidFill>
            <a:schemeClr val="tx1"/>
          </a:solidFill>
          <a:latin typeface="+mn-lt"/>
        </a:defRPr>
      </a:lvl2pPr>
      <a:lvl3pPr marL="1143000" indent="-228600" algn="l" rtl="0" eaLnBrk="0" fontAlgn="base" hangingPunct="0">
        <a:spcBef>
          <a:spcPct val="20000"/>
        </a:spcBef>
        <a:spcAft>
          <a:spcPct val="0"/>
        </a:spcAft>
        <a:defRPr sz="2400">
          <a:solidFill>
            <a:schemeClr val="tx1"/>
          </a:solidFill>
          <a:latin typeface="+mn-lt"/>
        </a:defRPr>
      </a:lvl3pPr>
      <a:lvl4pPr marL="1600200" indent="-228600" algn="l" rtl="0" eaLnBrk="0" fontAlgn="base" hangingPunct="0">
        <a:spcBef>
          <a:spcPct val="20000"/>
        </a:spcBef>
        <a:spcAft>
          <a:spcPct val="0"/>
        </a:spcAft>
        <a:defRPr sz="2000">
          <a:solidFill>
            <a:schemeClr val="tx1"/>
          </a:solidFill>
          <a:latin typeface="+mn-lt"/>
        </a:defRPr>
      </a:lvl4pPr>
      <a:lvl5pPr marL="2057400" indent="-228600" algn="l" rtl="0" eaLnBrk="0" fontAlgn="base" hangingPunct="0">
        <a:spcBef>
          <a:spcPct val="20000"/>
        </a:spcBef>
        <a:spcAft>
          <a:spcPct val="0"/>
        </a:spcAft>
        <a:defRPr sz="2000">
          <a:solidFill>
            <a:schemeClr val="tx1"/>
          </a:solidFill>
          <a:latin typeface="+mn-lt"/>
        </a:defRPr>
      </a:lvl5pPr>
      <a:lvl6pPr marL="2514600" indent="-228600" algn="l" rtl="0" eaLnBrk="1" fontAlgn="base" hangingPunct="1">
        <a:spcBef>
          <a:spcPct val="20000"/>
        </a:spcBef>
        <a:spcAft>
          <a:spcPct val="0"/>
        </a:spcAft>
        <a:defRPr sz="2000">
          <a:solidFill>
            <a:schemeClr val="tx1"/>
          </a:solidFill>
          <a:latin typeface="+mn-lt"/>
        </a:defRPr>
      </a:lvl6pPr>
      <a:lvl7pPr marL="2971800" indent="-228600" algn="l" rtl="0" eaLnBrk="1" fontAlgn="base" hangingPunct="1">
        <a:spcBef>
          <a:spcPct val="20000"/>
        </a:spcBef>
        <a:spcAft>
          <a:spcPct val="0"/>
        </a:spcAft>
        <a:defRPr sz="2000">
          <a:solidFill>
            <a:schemeClr val="tx1"/>
          </a:solidFill>
          <a:latin typeface="+mn-lt"/>
        </a:defRPr>
      </a:lvl7pPr>
      <a:lvl8pPr marL="3429000" indent="-228600" algn="l" rtl="0" eaLnBrk="1" fontAlgn="base" hangingPunct="1">
        <a:spcBef>
          <a:spcPct val="20000"/>
        </a:spcBef>
        <a:spcAft>
          <a:spcPct val="0"/>
        </a:spcAft>
        <a:defRPr sz="2000">
          <a:solidFill>
            <a:schemeClr val="tx1"/>
          </a:solidFill>
          <a:latin typeface="+mn-lt"/>
        </a:defRPr>
      </a:lvl8pPr>
      <a:lvl9pPr marL="3886200" indent="-228600" algn="l" rtl="0" eaLnBrk="1" fontAlgn="base" hangingPunct="1">
        <a:spcBef>
          <a:spcPct val="20000"/>
        </a:spcBef>
        <a:spcAft>
          <a:spcPct val="0"/>
        </a:spcAft>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323850" y="1628775"/>
            <a:ext cx="8280400" cy="4178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First Level	</a:t>
            </a:r>
          </a:p>
          <a:p>
            <a:pPr lvl="1"/>
            <a:r>
              <a:rPr lang="en-US" smtClean="0"/>
              <a:t>Second Level</a:t>
            </a:r>
          </a:p>
          <a:p>
            <a:pPr lvl="2"/>
            <a:r>
              <a:rPr lang="en-US" smtClean="0"/>
              <a:t>Third Level</a:t>
            </a:r>
          </a:p>
          <a:p>
            <a:pPr lvl="3"/>
            <a:r>
              <a:rPr lang="en-US" smtClean="0"/>
              <a:t>Fourth Level</a:t>
            </a:r>
          </a:p>
          <a:p>
            <a:pPr lvl="0"/>
            <a:endParaRPr lang="da-DK" smtClean="0"/>
          </a:p>
          <a:p>
            <a:pPr lvl="0"/>
            <a:endParaRPr lang="da-DK" smtClean="0"/>
          </a:p>
        </p:txBody>
      </p:sp>
      <p:sp>
        <p:nvSpPr>
          <p:cNvPr id="4099" name="Rectangle 11"/>
          <p:cNvSpPr>
            <a:spLocks noGrp="1" noChangeArrowheads="1"/>
          </p:cNvSpPr>
          <p:nvPr>
            <p:ph type="title"/>
          </p:nvPr>
        </p:nvSpPr>
        <p:spPr bwMode="auto">
          <a:xfrm>
            <a:off x="250825" y="274638"/>
            <a:ext cx="7416800" cy="850900"/>
          </a:xfrm>
          <a:prstGeom prst="rect">
            <a:avLst/>
          </a:prstGeom>
          <a:noFill/>
          <a:ln w="9525">
            <a:noFill/>
            <a:miter lim="800000"/>
            <a:headEnd/>
            <a:tailEnd/>
          </a:ln>
        </p:spPr>
        <p:txBody>
          <a:bodyPr vert="horz" wrap="square" lIns="91440" tIns="0" rIns="91440" bIns="0" numCol="1" anchor="ctr" anchorCtr="0" compatLnSpc="1">
            <a:prstTxWarp prst="textNoShape">
              <a:avLst/>
            </a:prstTxWarp>
          </a:bodyPr>
          <a:lstStyle/>
          <a:p>
            <a:pPr lvl="0"/>
            <a:r>
              <a:rPr lang="da-DK" smtClean="0"/>
              <a:t>Slide title</a:t>
            </a:r>
          </a:p>
        </p:txBody>
      </p:sp>
      <p:sp>
        <p:nvSpPr>
          <p:cNvPr id="4100" name="TextBox 7"/>
          <p:cNvSpPr txBox="1">
            <a:spLocks noChangeArrowheads="1"/>
          </p:cNvSpPr>
          <p:nvPr/>
        </p:nvSpPr>
        <p:spPr bwMode="auto">
          <a:xfrm>
            <a:off x="3584575" y="6556375"/>
            <a:ext cx="1965325" cy="246063"/>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000" smtClean="0">
                <a:solidFill>
                  <a:srgbClr val="000000"/>
                </a:solidFill>
              </a:rPr>
              <a:t>Milestone Systems Confidential</a:t>
            </a:r>
          </a:p>
        </p:txBody>
      </p:sp>
      <p:sp>
        <p:nvSpPr>
          <p:cNvPr id="4101" name="TextBox 8"/>
          <p:cNvSpPr txBox="1">
            <a:spLocks noChangeArrowheads="1"/>
          </p:cNvSpPr>
          <p:nvPr/>
        </p:nvSpPr>
        <p:spPr bwMode="auto">
          <a:xfrm>
            <a:off x="8382000" y="6556375"/>
            <a:ext cx="341313" cy="246063"/>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ECCF7EEC-81AD-4F19-965D-E5A2CB653CB2}" type="slidenum">
              <a:rPr lang="en-US" sz="1000" smtClean="0">
                <a:solidFill>
                  <a:srgbClr val="000000"/>
                </a:solidFill>
              </a:rPr>
              <a:pPr algn="r" eaLnBrk="1" hangingPunct="1">
                <a:defRPr/>
              </a:pPr>
              <a:t>‹#›</a:t>
            </a:fld>
            <a:endParaRPr lang="en-US" sz="1000" smtClean="0">
              <a:solidFill>
                <a:srgbClr val="000000"/>
              </a:solidFill>
            </a:endParaRPr>
          </a:p>
        </p:txBody>
      </p:sp>
      <p:pic>
        <p:nvPicPr>
          <p:cNvPr id="4102" name="Picture 11" descr="Dogeye_subpages.jpg"/>
          <p:cNvPicPr>
            <a:picLocks noChangeAspect="1"/>
          </p:cNvPicPr>
          <p:nvPr/>
        </p:nvPicPr>
        <p:blipFill>
          <a:blip r:embed="rId8" cstate="print"/>
          <a:srcRect/>
          <a:stretch>
            <a:fillRect/>
          </a:stretch>
        </p:blipFill>
        <p:spPr bwMode="auto">
          <a:xfrm>
            <a:off x="0" y="0"/>
            <a:ext cx="9144000" cy="1268413"/>
          </a:xfrm>
          <a:prstGeom prst="rect">
            <a:avLst/>
          </a:prstGeom>
          <a:noFill/>
          <a:ln w="9525">
            <a:noFill/>
            <a:miter lim="800000"/>
            <a:headEnd/>
            <a:tailEnd/>
          </a:ln>
        </p:spPr>
      </p:pic>
      <p:pic>
        <p:nvPicPr>
          <p:cNvPr id="4103" name="Picture 8" descr="S:\Marketing\Graphics\Logos\Milestone\New - MSlogo-tag\milestone-logo_black-text.jpg"/>
          <p:cNvPicPr>
            <a:picLocks noChangeAspect="1" noChangeArrowheads="1"/>
          </p:cNvPicPr>
          <p:nvPr/>
        </p:nvPicPr>
        <p:blipFill>
          <a:blip r:embed="rId9" cstate="print"/>
          <a:srcRect/>
          <a:stretch>
            <a:fillRect/>
          </a:stretch>
        </p:blipFill>
        <p:spPr bwMode="auto">
          <a:xfrm>
            <a:off x="323850" y="5942013"/>
            <a:ext cx="1260475" cy="8032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Lst>
  <p:hf sldNum="0" hdr="0" dt="0"/>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charset="0"/>
        </a:defRPr>
      </a:lvl2pPr>
      <a:lvl3pPr algn="l" rtl="0" eaLnBrk="0" fontAlgn="base" hangingPunct="0">
        <a:spcBef>
          <a:spcPct val="0"/>
        </a:spcBef>
        <a:spcAft>
          <a:spcPct val="0"/>
        </a:spcAft>
        <a:defRPr sz="3600">
          <a:solidFill>
            <a:schemeClr val="tx2"/>
          </a:solidFill>
          <a:latin typeface="Arial" charset="0"/>
        </a:defRPr>
      </a:lvl3pPr>
      <a:lvl4pPr algn="l" rtl="0" eaLnBrk="0" fontAlgn="base" hangingPunct="0">
        <a:spcBef>
          <a:spcPct val="0"/>
        </a:spcBef>
        <a:spcAft>
          <a:spcPct val="0"/>
        </a:spcAft>
        <a:defRPr sz="3600">
          <a:solidFill>
            <a:schemeClr val="tx2"/>
          </a:solidFill>
          <a:latin typeface="Arial" charset="0"/>
        </a:defRPr>
      </a:lvl4pPr>
      <a:lvl5pPr algn="l" rtl="0" eaLnBrk="0" fontAlgn="base" hangingPunct="0">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lr>
          <a:srgbClr val="77B2DD"/>
        </a:buClr>
        <a:buFont typeface="Wingdings" pitchFamily="2" charset="2"/>
        <a:buChar char="w"/>
        <a:defRPr lang="da-DK" sz="2800" dirty="0" err="1">
          <a:solidFill>
            <a:srgbClr val="151515"/>
          </a:solidFill>
          <a:latin typeface="+mn-lt"/>
          <a:ea typeface="+mn-ea"/>
          <a:cs typeface="+mn-cs"/>
        </a:defRPr>
      </a:lvl1pPr>
      <a:lvl2pPr marL="828675" indent="-285750" algn="l" rtl="0" eaLnBrk="0" fontAlgn="base" hangingPunct="0">
        <a:spcBef>
          <a:spcPct val="20000"/>
        </a:spcBef>
        <a:spcAft>
          <a:spcPct val="0"/>
        </a:spcAft>
        <a:buClr>
          <a:srgbClr val="77B2DD"/>
        </a:buClr>
        <a:buFont typeface="Wingdings" pitchFamily="2" charset="2"/>
        <a:buChar char="w"/>
        <a:defRPr sz="2400">
          <a:solidFill>
            <a:schemeClr val="tx1"/>
          </a:solidFill>
          <a:latin typeface="+mj-lt"/>
        </a:defRPr>
      </a:lvl2pPr>
      <a:lvl3pPr marL="1236663" indent="-228600" algn="l" rtl="0" eaLnBrk="0" fontAlgn="base" hangingPunct="0">
        <a:spcBef>
          <a:spcPct val="20000"/>
        </a:spcBef>
        <a:spcAft>
          <a:spcPct val="0"/>
        </a:spcAft>
        <a:buClr>
          <a:srgbClr val="77B2DD"/>
        </a:buClr>
        <a:buFont typeface="Wingdings" pitchFamily="2" charset="2"/>
        <a:buChar char="w"/>
        <a:defRPr sz="2000">
          <a:solidFill>
            <a:schemeClr val="tx1"/>
          </a:solidFill>
          <a:latin typeface="+mj-lt"/>
        </a:defRPr>
      </a:lvl3pPr>
      <a:lvl4pPr marL="1644650" indent="-228600" algn="l" rtl="0" eaLnBrk="0" fontAlgn="base" hangingPunct="0">
        <a:spcBef>
          <a:spcPct val="20000"/>
        </a:spcBef>
        <a:spcAft>
          <a:spcPct val="0"/>
        </a:spcAft>
        <a:buClr>
          <a:srgbClr val="77B2DD"/>
        </a:buClr>
        <a:buChar char="–"/>
        <a:defRPr>
          <a:solidFill>
            <a:schemeClr val="tx1"/>
          </a:solidFill>
          <a:latin typeface="+mj-lt"/>
        </a:defRPr>
      </a:lvl4pPr>
      <a:lvl5pPr marL="2057400" indent="-228600" algn="l" rtl="0" eaLnBrk="0" fontAlgn="base" hangingPunct="0">
        <a:spcBef>
          <a:spcPct val="20000"/>
        </a:spcBef>
        <a:spcAft>
          <a:spcPct val="0"/>
        </a:spcAft>
        <a:buChar char="»"/>
        <a:defRPr sz="2000">
          <a:solidFill>
            <a:schemeClr val="tx1"/>
          </a:solidFill>
          <a:latin typeface="+mj-lt"/>
        </a:defRPr>
      </a:lvl5pPr>
      <a:lvl6pPr marL="2514600" indent="-228600" algn="l" rtl="0" fontAlgn="base">
        <a:spcBef>
          <a:spcPct val="20000"/>
        </a:spcBef>
        <a:spcAft>
          <a:spcPct val="0"/>
        </a:spcAft>
        <a:buChar char="»"/>
        <a:defRPr sz="2000">
          <a:solidFill>
            <a:schemeClr val="tx1"/>
          </a:solidFill>
          <a:latin typeface="+mj-lt"/>
        </a:defRPr>
      </a:lvl6pPr>
      <a:lvl7pPr marL="2971800" indent="-228600" algn="l" rtl="0" fontAlgn="base">
        <a:spcBef>
          <a:spcPct val="20000"/>
        </a:spcBef>
        <a:spcAft>
          <a:spcPct val="0"/>
        </a:spcAft>
        <a:buChar char="»"/>
        <a:defRPr sz="2000">
          <a:solidFill>
            <a:schemeClr val="tx1"/>
          </a:solidFill>
          <a:latin typeface="+mj-lt"/>
        </a:defRPr>
      </a:lvl7pPr>
      <a:lvl8pPr marL="3429000" indent="-228600" algn="l" rtl="0" fontAlgn="base">
        <a:spcBef>
          <a:spcPct val="20000"/>
        </a:spcBef>
        <a:spcAft>
          <a:spcPct val="0"/>
        </a:spcAft>
        <a:buChar char="»"/>
        <a:defRPr sz="2000">
          <a:solidFill>
            <a:schemeClr val="tx1"/>
          </a:solidFill>
          <a:latin typeface="+mj-lt"/>
        </a:defRPr>
      </a:lvl8pPr>
      <a:lvl9pPr marL="3886200" indent="-228600" algn="l" rtl="0" fontAlgn="base">
        <a:spcBef>
          <a:spcPct val="20000"/>
        </a:spcBef>
        <a:spcAft>
          <a:spcPct val="0"/>
        </a:spcAft>
        <a:buChar char="»"/>
        <a:defRPr sz="2000">
          <a:solidFill>
            <a:schemeClr val="tx1"/>
          </a:solidFill>
          <a:latin typeface="+mj-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bwMode="auto">
          <a:xfrm>
            <a:off x="323850" y="1628775"/>
            <a:ext cx="8280400" cy="4178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First Level	</a:t>
            </a:r>
          </a:p>
          <a:p>
            <a:pPr lvl="1"/>
            <a:r>
              <a:rPr lang="en-US" smtClean="0"/>
              <a:t>Second Level</a:t>
            </a:r>
          </a:p>
          <a:p>
            <a:pPr lvl="2"/>
            <a:r>
              <a:rPr lang="en-US" smtClean="0"/>
              <a:t>Third Level</a:t>
            </a:r>
          </a:p>
          <a:p>
            <a:pPr lvl="3"/>
            <a:r>
              <a:rPr lang="en-US" smtClean="0"/>
              <a:t>Fourth Level</a:t>
            </a:r>
          </a:p>
          <a:p>
            <a:pPr lvl="0"/>
            <a:endParaRPr lang="da-DK" smtClean="0"/>
          </a:p>
          <a:p>
            <a:pPr lvl="0"/>
            <a:endParaRPr lang="da-DK" smtClean="0"/>
          </a:p>
        </p:txBody>
      </p:sp>
      <p:sp>
        <p:nvSpPr>
          <p:cNvPr id="5123" name="Rectangle 11"/>
          <p:cNvSpPr>
            <a:spLocks noGrp="1" noChangeArrowheads="1"/>
          </p:cNvSpPr>
          <p:nvPr>
            <p:ph type="title"/>
          </p:nvPr>
        </p:nvSpPr>
        <p:spPr bwMode="auto">
          <a:xfrm>
            <a:off x="250825" y="274638"/>
            <a:ext cx="7416800" cy="850900"/>
          </a:xfrm>
          <a:prstGeom prst="rect">
            <a:avLst/>
          </a:prstGeom>
          <a:noFill/>
          <a:ln w="9525">
            <a:noFill/>
            <a:miter lim="800000"/>
            <a:headEnd/>
            <a:tailEnd/>
          </a:ln>
        </p:spPr>
        <p:txBody>
          <a:bodyPr vert="horz" wrap="square" lIns="91440" tIns="0" rIns="91440" bIns="0" numCol="1" anchor="ctr" anchorCtr="0" compatLnSpc="1">
            <a:prstTxWarp prst="textNoShape">
              <a:avLst/>
            </a:prstTxWarp>
          </a:bodyPr>
          <a:lstStyle/>
          <a:p>
            <a:pPr lvl="0"/>
            <a:r>
              <a:rPr lang="da-DK" smtClean="0"/>
              <a:t>Slide title</a:t>
            </a:r>
          </a:p>
        </p:txBody>
      </p:sp>
      <p:sp>
        <p:nvSpPr>
          <p:cNvPr id="5124" name="TextBox 7"/>
          <p:cNvSpPr txBox="1">
            <a:spLocks noChangeArrowheads="1"/>
          </p:cNvSpPr>
          <p:nvPr/>
        </p:nvSpPr>
        <p:spPr bwMode="auto">
          <a:xfrm>
            <a:off x="3584575" y="6556375"/>
            <a:ext cx="1965325" cy="246063"/>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000" smtClean="0">
                <a:solidFill>
                  <a:srgbClr val="000000"/>
                </a:solidFill>
              </a:rPr>
              <a:t>Milestone Systems Confidential</a:t>
            </a:r>
          </a:p>
        </p:txBody>
      </p:sp>
      <p:sp>
        <p:nvSpPr>
          <p:cNvPr id="5125" name="TextBox 8"/>
          <p:cNvSpPr txBox="1">
            <a:spLocks noChangeArrowheads="1"/>
          </p:cNvSpPr>
          <p:nvPr/>
        </p:nvSpPr>
        <p:spPr bwMode="auto">
          <a:xfrm>
            <a:off x="8382000" y="6556375"/>
            <a:ext cx="341313" cy="246063"/>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43A6B6D1-3E2E-4575-8124-3AD1A166B43B}" type="slidenum">
              <a:rPr lang="en-US" sz="1000" smtClean="0">
                <a:solidFill>
                  <a:srgbClr val="000000"/>
                </a:solidFill>
              </a:rPr>
              <a:pPr algn="r" eaLnBrk="1" hangingPunct="1">
                <a:defRPr/>
              </a:pPr>
              <a:t>‹#›</a:t>
            </a:fld>
            <a:endParaRPr lang="en-US" sz="1000" smtClean="0">
              <a:solidFill>
                <a:srgbClr val="000000"/>
              </a:solidFill>
            </a:endParaRPr>
          </a:p>
        </p:txBody>
      </p:sp>
      <p:pic>
        <p:nvPicPr>
          <p:cNvPr id="5126" name="Picture 11" descr="Dogeye_subpages.jpg"/>
          <p:cNvPicPr>
            <a:picLocks noChangeAspect="1"/>
          </p:cNvPicPr>
          <p:nvPr/>
        </p:nvPicPr>
        <p:blipFill>
          <a:blip r:embed="rId8" cstate="print"/>
          <a:srcRect/>
          <a:stretch>
            <a:fillRect/>
          </a:stretch>
        </p:blipFill>
        <p:spPr bwMode="auto">
          <a:xfrm>
            <a:off x="0" y="0"/>
            <a:ext cx="9144000" cy="1268413"/>
          </a:xfrm>
          <a:prstGeom prst="rect">
            <a:avLst/>
          </a:prstGeom>
          <a:noFill/>
          <a:ln w="9525">
            <a:noFill/>
            <a:miter lim="800000"/>
            <a:headEnd/>
            <a:tailEnd/>
          </a:ln>
        </p:spPr>
      </p:pic>
      <p:pic>
        <p:nvPicPr>
          <p:cNvPr id="5127" name="Picture 8" descr="S:\Marketing\Graphics\Logos\Milestone\New - MSlogo-tag\milestone-logo_black-text.jpg"/>
          <p:cNvPicPr>
            <a:picLocks noChangeAspect="1" noChangeArrowheads="1"/>
          </p:cNvPicPr>
          <p:nvPr/>
        </p:nvPicPr>
        <p:blipFill>
          <a:blip r:embed="rId9" cstate="print"/>
          <a:srcRect/>
          <a:stretch>
            <a:fillRect/>
          </a:stretch>
        </p:blipFill>
        <p:spPr bwMode="auto">
          <a:xfrm>
            <a:off x="323850" y="5942013"/>
            <a:ext cx="1260475" cy="8032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Lst>
  <p:hf sldNum="0" hdr="0" dt="0"/>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charset="0"/>
        </a:defRPr>
      </a:lvl2pPr>
      <a:lvl3pPr algn="l" rtl="0" eaLnBrk="0" fontAlgn="base" hangingPunct="0">
        <a:spcBef>
          <a:spcPct val="0"/>
        </a:spcBef>
        <a:spcAft>
          <a:spcPct val="0"/>
        </a:spcAft>
        <a:defRPr sz="3600">
          <a:solidFill>
            <a:schemeClr val="tx2"/>
          </a:solidFill>
          <a:latin typeface="Arial" charset="0"/>
        </a:defRPr>
      </a:lvl3pPr>
      <a:lvl4pPr algn="l" rtl="0" eaLnBrk="0" fontAlgn="base" hangingPunct="0">
        <a:spcBef>
          <a:spcPct val="0"/>
        </a:spcBef>
        <a:spcAft>
          <a:spcPct val="0"/>
        </a:spcAft>
        <a:defRPr sz="3600">
          <a:solidFill>
            <a:schemeClr val="tx2"/>
          </a:solidFill>
          <a:latin typeface="Arial" charset="0"/>
        </a:defRPr>
      </a:lvl4pPr>
      <a:lvl5pPr algn="l" rtl="0" eaLnBrk="0" fontAlgn="base" hangingPunct="0">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lr>
          <a:srgbClr val="77B2DD"/>
        </a:buClr>
        <a:buFont typeface="Wingdings" pitchFamily="2" charset="2"/>
        <a:buChar char="w"/>
        <a:defRPr lang="da-DK" sz="2800" dirty="0" err="1">
          <a:solidFill>
            <a:srgbClr val="151515"/>
          </a:solidFill>
          <a:latin typeface="+mn-lt"/>
          <a:ea typeface="+mn-ea"/>
          <a:cs typeface="+mn-cs"/>
        </a:defRPr>
      </a:lvl1pPr>
      <a:lvl2pPr marL="828675" indent="-285750" algn="l" rtl="0" eaLnBrk="0" fontAlgn="base" hangingPunct="0">
        <a:spcBef>
          <a:spcPct val="20000"/>
        </a:spcBef>
        <a:spcAft>
          <a:spcPct val="0"/>
        </a:spcAft>
        <a:buClr>
          <a:srgbClr val="77B2DD"/>
        </a:buClr>
        <a:buFont typeface="Wingdings" pitchFamily="2" charset="2"/>
        <a:buChar char="w"/>
        <a:defRPr sz="2400">
          <a:solidFill>
            <a:schemeClr val="tx1"/>
          </a:solidFill>
          <a:latin typeface="+mj-lt"/>
        </a:defRPr>
      </a:lvl2pPr>
      <a:lvl3pPr marL="1236663" indent="-228600" algn="l" rtl="0" eaLnBrk="0" fontAlgn="base" hangingPunct="0">
        <a:spcBef>
          <a:spcPct val="20000"/>
        </a:spcBef>
        <a:spcAft>
          <a:spcPct val="0"/>
        </a:spcAft>
        <a:buClr>
          <a:srgbClr val="77B2DD"/>
        </a:buClr>
        <a:buFont typeface="Wingdings" pitchFamily="2" charset="2"/>
        <a:buChar char="w"/>
        <a:defRPr sz="2000">
          <a:solidFill>
            <a:schemeClr val="tx1"/>
          </a:solidFill>
          <a:latin typeface="+mj-lt"/>
        </a:defRPr>
      </a:lvl3pPr>
      <a:lvl4pPr marL="1644650" indent="-228600" algn="l" rtl="0" eaLnBrk="0" fontAlgn="base" hangingPunct="0">
        <a:spcBef>
          <a:spcPct val="20000"/>
        </a:spcBef>
        <a:spcAft>
          <a:spcPct val="0"/>
        </a:spcAft>
        <a:buClr>
          <a:srgbClr val="77B2DD"/>
        </a:buClr>
        <a:buChar char="–"/>
        <a:defRPr>
          <a:solidFill>
            <a:schemeClr val="tx1"/>
          </a:solidFill>
          <a:latin typeface="+mj-lt"/>
        </a:defRPr>
      </a:lvl4pPr>
      <a:lvl5pPr marL="2057400" indent="-228600" algn="l" rtl="0" eaLnBrk="0" fontAlgn="base" hangingPunct="0">
        <a:spcBef>
          <a:spcPct val="20000"/>
        </a:spcBef>
        <a:spcAft>
          <a:spcPct val="0"/>
        </a:spcAft>
        <a:buChar char="»"/>
        <a:defRPr sz="2000">
          <a:solidFill>
            <a:schemeClr val="tx1"/>
          </a:solidFill>
          <a:latin typeface="+mj-lt"/>
        </a:defRPr>
      </a:lvl5pPr>
      <a:lvl6pPr marL="2514600" indent="-228600" algn="l" rtl="0" fontAlgn="base">
        <a:spcBef>
          <a:spcPct val="20000"/>
        </a:spcBef>
        <a:spcAft>
          <a:spcPct val="0"/>
        </a:spcAft>
        <a:buChar char="»"/>
        <a:defRPr sz="2000">
          <a:solidFill>
            <a:schemeClr val="tx1"/>
          </a:solidFill>
          <a:latin typeface="+mj-lt"/>
        </a:defRPr>
      </a:lvl6pPr>
      <a:lvl7pPr marL="2971800" indent="-228600" algn="l" rtl="0" fontAlgn="base">
        <a:spcBef>
          <a:spcPct val="20000"/>
        </a:spcBef>
        <a:spcAft>
          <a:spcPct val="0"/>
        </a:spcAft>
        <a:buChar char="»"/>
        <a:defRPr sz="2000">
          <a:solidFill>
            <a:schemeClr val="tx1"/>
          </a:solidFill>
          <a:latin typeface="+mj-lt"/>
        </a:defRPr>
      </a:lvl7pPr>
      <a:lvl8pPr marL="3429000" indent="-228600" algn="l" rtl="0" fontAlgn="base">
        <a:spcBef>
          <a:spcPct val="20000"/>
        </a:spcBef>
        <a:spcAft>
          <a:spcPct val="0"/>
        </a:spcAft>
        <a:buChar char="»"/>
        <a:defRPr sz="2000">
          <a:solidFill>
            <a:schemeClr val="tx1"/>
          </a:solidFill>
          <a:latin typeface="+mj-lt"/>
        </a:defRPr>
      </a:lvl8pPr>
      <a:lvl9pPr marL="3886200" indent="-228600" algn="l" rtl="0" fontAlgn="base">
        <a:spcBef>
          <a:spcPct val="20000"/>
        </a:spcBef>
        <a:spcAft>
          <a:spcPct val="0"/>
        </a:spcAft>
        <a:buChar char="»"/>
        <a:defRPr sz="2000">
          <a:solidFill>
            <a:schemeClr val="tx1"/>
          </a:solidFill>
          <a:latin typeface="+mj-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bwMode="auto">
          <a:xfrm>
            <a:off x="338138" y="3214688"/>
            <a:ext cx="8280400" cy="7953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Author</a:t>
            </a:r>
          </a:p>
        </p:txBody>
      </p:sp>
      <p:sp>
        <p:nvSpPr>
          <p:cNvPr id="6147" name="Rectangle 2"/>
          <p:cNvSpPr>
            <a:spLocks noGrp="1" noChangeArrowheads="1"/>
          </p:cNvSpPr>
          <p:nvPr>
            <p:ph type="title"/>
          </p:nvPr>
        </p:nvSpPr>
        <p:spPr bwMode="auto">
          <a:xfrm>
            <a:off x="338138" y="2060575"/>
            <a:ext cx="82677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Presentation name</a:t>
            </a:r>
          </a:p>
        </p:txBody>
      </p:sp>
      <p:pic>
        <p:nvPicPr>
          <p:cNvPr id="6148" name="Picture 10" descr="DogEye_Titltslide"/>
          <p:cNvPicPr>
            <a:picLocks noChangeAspect="1" noChangeArrowheads="1"/>
          </p:cNvPicPr>
          <p:nvPr/>
        </p:nvPicPr>
        <p:blipFill>
          <a:blip r:embed="rId4" cstate="print"/>
          <a:srcRect/>
          <a:stretch>
            <a:fillRect/>
          </a:stretch>
        </p:blipFill>
        <p:spPr bwMode="auto">
          <a:xfrm>
            <a:off x="0" y="0"/>
            <a:ext cx="9144000" cy="1958975"/>
          </a:xfrm>
          <a:prstGeom prst="rect">
            <a:avLst/>
          </a:prstGeom>
          <a:noFill/>
          <a:ln w="9525">
            <a:noFill/>
            <a:miter lim="800000"/>
            <a:headEnd/>
            <a:tailEnd/>
          </a:ln>
        </p:spPr>
      </p:pic>
      <p:sp>
        <p:nvSpPr>
          <p:cNvPr id="1029" name="TextBox 9"/>
          <p:cNvSpPr txBox="1">
            <a:spLocks noChangeArrowheads="1"/>
          </p:cNvSpPr>
          <p:nvPr/>
        </p:nvSpPr>
        <p:spPr bwMode="auto">
          <a:xfrm>
            <a:off x="2789238" y="4559300"/>
            <a:ext cx="3544887" cy="369888"/>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mtClean="0">
                <a:solidFill>
                  <a:srgbClr val="000000"/>
                </a:solidFill>
              </a:rPr>
              <a:t>Milestone Systems - Confidential</a:t>
            </a:r>
          </a:p>
        </p:txBody>
      </p:sp>
      <p:pic>
        <p:nvPicPr>
          <p:cNvPr id="6150" name="Picture 8" descr="S:\Marketing\Graphics\Logos\Milestone\New - MSlogo-tag\milestone-logo_black-text.jpg"/>
          <p:cNvPicPr>
            <a:picLocks noChangeAspect="1" noChangeArrowheads="1"/>
          </p:cNvPicPr>
          <p:nvPr/>
        </p:nvPicPr>
        <p:blipFill>
          <a:blip r:embed="rId5" cstate="print"/>
          <a:srcRect/>
          <a:stretch>
            <a:fillRect/>
          </a:stretch>
        </p:blipFill>
        <p:spPr bwMode="auto">
          <a:xfrm>
            <a:off x="3700463" y="5237163"/>
            <a:ext cx="1736725" cy="11080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0" r:id="rId1"/>
    <p:sldLayoutId id="2147483701" r:id="rId2"/>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charset="0"/>
        </a:defRPr>
      </a:lvl2pPr>
      <a:lvl3pPr algn="l" rtl="0" eaLnBrk="0" fontAlgn="base" hangingPunct="0">
        <a:spcBef>
          <a:spcPct val="0"/>
        </a:spcBef>
        <a:spcAft>
          <a:spcPct val="0"/>
        </a:spcAft>
        <a:defRPr sz="4400">
          <a:solidFill>
            <a:schemeClr val="tx2"/>
          </a:solidFill>
          <a:latin typeface="Arial" charset="0"/>
        </a:defRPr>
      </a:lvl3pPr>
      <a:lvl4pPr algn="l" rtl="0" eaLnBrk="0" fontAlgn="base" hangingPunct="0">
        <a:spcBef>
          <a:spcPct val="0"/>
        </a:spcBef>
        <a:spcAft>
          <a:spcPct val="0"/>
        </a:spcAft>
        <a:defRPr sz="4400">
          <a:solidFill>
            <a:schemeClr val="tx2"/>
          </a:solidFill>
          <a:latin typeface="Arial" charset="0"/>
        </a:defRPr>
      </a:lvl4pPr>
      <a:lvl5pPr algn="l" rtl="0" eaLnBrk="0" fontAlgn="base" hangingPunct="0">
        <a:spcBef>
          <a:spcPct val="0"/>
        </a:spcBef>
        <a:spcAft>
          <a:spcPct val="0"/>
        </a:spcAft>
        <a:defRPr sz="4400">
          <a:solidFill>
            <a:schemeClr val="tx2"/>
          </a:solidFill>
          <a:latin typeface="Arial" charset="0"/>
        </a:defRPr>
      </a:lvl5pPr>
      <a:lvl6pPr marL="457200" algn="l" rtl="0" eaLnBrk="1" fontAlgn="base" hangingPunct="1">
        <a:spcBef>
          <a:spcPct val="0"/>
        </a:spcBef>
        <a:spcAft>
          <a:spcPct val="0"/>
        </a:spcAft>
        <a:defRPr sz="4400">
          <a:solidFill>
            <a:schemeClr val="tx2"/>
          </a:solidFill>
          <a:latin typeface="Arial" charset="0"/>
        </a:defRPr>
      </a:lvl6pPr>
      <a:lvl7pPr marL="914400" algn="l" rtl="0" eaLnBrk="1" fontAlgn="base" hangingPunct="1">
        <a:spcBef>
          <a:spcPct val="0"/>
        </a:spcBef>
        <a:spcAft>
          <a:spcPct val="0"/>
        </a:spcAft>
        <a:defRPr sz="4400">
          <a:solidFill>
            <a:schemeClr val="tx2"/>
          </a:solidFill>
          <a:latin typeface="Arial" charset="0"/>
        </a:defRPr>
      </a:lvl7pPr>
      <a:lvl8pPr marL="1371600" algn="l" rtl="0" eaLnBrk="1" fontAlgn="base" hangingPunct="1">
        <a:spcBef>
          <a:spcPct val="0"/>
        </a:spcBef>
        <a:spcAft>
          <a:spcPct val="0"/>
        </a:spcAft>
        <a:defRPr sz="4400">
          <a:solidFill>
            <a:schemeClr val="tx2"/>
          </a:solidFill>
          <a:latin typeface="Arial" charset="0"/>
        </a:defRPr>
      </a:lvl8pPr>
      <a:lvl9pPr marL="1828800" algn="l"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defRPr sz="2000">
          <a:solidFill>
            <a:schemeClr val="bg2"/>
          </a:solidFill>
          <a:latin typeface="+mn-lt"/>
          <a:ea typeface="+mn-ea"/>
          <a:cs typeface="+mn-cs"/>
        </a:defRPr>
      </a:lvl1pPr>
      <a:lvl2pPr marL="742950" indent="-285750" algn="l" rtl="0" eaLnBrk="0" fontAlgn="base" hangingPunct="0">
        <a:spcBef>
          <a:spcPct val="20000"/>
        </a:spcBef>
        <a:spcAft>
          <a:spcPct val="0"/>
        </a:spcAft>
        <a:buClr>
          <a:srgbClr val="008AC6"/>
        </a:buClr>
        <a:buFont typeface="Wingdings 3" pitchFamily="18" charset="2"/>
        <a:buChar char="}"/>
        <a:defRPr sz="2800">
          <a:solidFill>
            <a:schemeClr val="tx1"/>
          </a:solidFill>
          <a:latin typeface="+mn-lt"/>
        </a:defRPr>
      </a:lvl2pPr>
      <a:lvl3pPr marL="1143000" indent="-228600" algn="l" rtl="0" eaLnBrk="0" fontAlgn="base" hangingPunct="0">
        <a:spcBef>
          <a:spcPct val="20000"/>
        </a:spcBef>
        <a:spcAft>
          <a:spcPct val="0"/>
        </a:spcAft>
        <a:defRPr sz="2400">
          <a:solidFill>
            <a:schemeClr val="tx1"/>
          </a:solidFill>
          <a:latin typeface="+mn-lt"/>
        </a:defRPr>
      </a:lvl3pPr>
      <a:lvl4pPr marL="1600200" indent="-228600" algn="l" rtl="0" eaLnBrk="0" fontAlgn="base" hangingPunct="0">
        <a:spcBef>
          <a:spcPct val="20000"/>
        </a:spcBef>
        <a:spcAft>
          <a:spcPct val="0"/>
        </a:spcAft>
        <a:defRPr sz="2000">
          <a:solidFill>
            <a:schemeClr val="tx1"/>
          </a:solidFill>
          <a:latin typeface="+mn-lt"/>
        </a:defRPr>
      </a:lvl4pPr>
      <a:lvl5pPr marL="2057400" indent="-228600" algn="l" rtl="0" eaLnBrk="0" fontAlgn="base" hangingPunct="0">
        <a:spcBef>
          <a:spcPct val="20000"/>
        </a:spcBef>
        <a:spcAft>
          <a:spcPct val="0"/>
        </a:spcAft>
        <a:defRPr sz="2000">
          <a:solidFill>
            <a:schemeClr val="tx1"/>
          </a:solidFill>
          <a:latin typeface="+mn-lt"/>
        </a:defRPr>
      </a:lvl5pPr>
      <a:lvl6pPr marL="2514600" indent="-228600" algn="l" rtl="0" eaLnBrk="1" fontAlgn="base" hangingPunct="1">
        <a:spcBef>
          <a:spcPct val="20000"/>
        </a:spcBef>
        <a:spcAft>
          <a:spcPct val="0"/>
        </a:spcAft>
        <a:defRPr sz="2000">
          <a:solidFill>
            <a:schemeClr val="tx1"/>
          </a:solidFill>
          <a:latin typeface="+mn-lt"/>
        </a:defRPr>
      </a:lvl6pPr>
      <a:lvl7pPr marL="2971800" indent="-228600" algn="l" rtl="0" eaLnBrk="1" fontAlgn="base" hangingPunct="1">
        <a:spcBef>
          <a:spcPct val="20000"/>
        </a:spcBef>
        <a:spcAft>
          <a:spcPct val="0"/>
        </a:spcAft>
        <a:defRPr sz="2000">
          <a:solidFill>
            <a:schemeClr val="tx1"/>
          </a:solidFill>
          <a:latin typeface="+mn-lt"/>
        </a:defRPr>
      </a:lvl7pPr>
      <a:lvl8pPr marL="3429000" indent="-228600" algn="l" rtl="0" eaLnBrk="1" fontAlgn="base" hangingPunct="1">
        <a:spcBef>
          <a:spcPct val="20000"/>
        </a:spcBef>
        <a:spcAft>
          <a:spcPct val="0"/>
        </a:spcAft>
        <a:defRPr sz="2000">
          <a:solidFill>
            <a:schemeClr val="tx1"/>
          </a:solidFill>
          <a:latin typeface="+mn-lt"/>
        </a:defRPr>
      </a:lvl8pPr>
      <a:lvl9pPr marL="3886200" indent="-228600" algn="l" rtl="0" eaLnBrk="1" fontAlgn="base" hangingPunct="1">
        <a:spcBef>
          <a:spcPct val="20000"/>
        </a:spcBef>
        <a:spcAft>
          <a:spcPct val="0"/>
        </a:spcAft>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8.jpe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www.milestonesys.com/mips_2011/sdk_training" TargetMode="External"/><Relationship Id="rId2" Type="http://schemas.openxmlformats.org/officeDocument/2006/relationships/hyperlink" Target="mailto:partner@milestone.dk" TargetMode="Externa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hyperlink" Target="mailto:tel@milestonesys.com" TargetMode="External"/><Relationship Id="rId2" Type="http://schemas.openxmlformats.org/officeDocument/2006/relationships/hyperlink" Target="mailto:abc@milestonesys.com" TargetMode="External"/><Relationship Id="rId1" Type="http://schemas.openxmlformats.org/officeDocument/2006/relationships/slideLayout" Target="../slideLayouts/slideLayout17.xml"/><Relationship Id="rId4" Type="http://schemas.openxmlformats.org/officeDocument/2006/relationships/hyperlink" Target="mailto:partner@milestonesys.com"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338138" y="2143125"/>
            <a:ext cx="8291512" cy="1790700"/>
          </a:xfrm>
        </p:spPr>
        <p:txBody>
          <a:bodyPr/>
          <a:lstStyle/>
          <a:p>
            <a:pPr eaLnBrk="1" hangingPunct="1"/>
            <a:r>
              <a:rPr lang="en-US" sz="4000" dirty="0" smtClean="0"/>
              <a:t>Milestone Integration Platform</a:t>
            </a:r>
            <a:br>
              <a:rPr lang="en-US" sz="4000" dirty="0" smtClean="0"/>
            </a:br>
            <a:r>
              <a:rPr lang="en-US" sz="2400" i="1" dirty="0" smtClean="0"/>
              <a:t>Software Development Kit 1.0</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defTabSz="250825">
              <a:spcAft>
                <a:spcPts val="25"/>
              </a:spcAft>
            </a:pPr>
            <a:r>
              <a:rPr lang="en-US" dirty="0" smtClean="0"/>
              <a:t>Technical Introduction </a:t>
            </a:r>
          </a:p>
        </p:txBody>
      </p:sp>
      <p:sp>
        <p:nvSpPr>
          <p:cNvPr id="18435" name="Content Placeholder 6"/>
          <p:cNvSpPr>
            <a:spLocks noGrp="1"/>
          </p:cNvSpPr>
          <p:nvPr>
            <p:ph idx="1"/>
          </p:nvPr>
        </p:nvSpPr>
        <p:spPr/>
        <p:txBody>
          <a:bodyPr/>
          <a:lstStyle/>
          <a:p>
            <a:pPr defTabSz="250825">
              <a:spcAft>
                <a:spcPts val="25"/>
              </a:spcAft>
            </a:pPr>
            <a:r>
              <a:rPr lang="en-US" smtClean="0"/>
              <a:t>MIP SDK Feature Overview</a:t>
            </a:r>
          </a:p>
          <a:p>
            <a:pPr defTabSz="250825">
              <a:spcAft>
                <a:spcPts val="25"/>
              </a:spcAft>
            </a:pPr>
            <a:r>
              <a:rPr lang="en-US" smtClean="0"/>
              <a:t>Architecture overview</a:t>
            </a:r>
          </a:p>
          <a:p>
            <a:pPr defTabSz="250825">
              <a:spcAft>
                <a:spcPts val="25"/>
              </a:spcAft>
            </a:pPr>
            <a:r>
              <a:rPr lang="en-US" smtClean="0"/>
              <a:t>Applications &amp; samples</a:t>
            </a:r>
          </a:p>
          <a:p>
            <a:pPr lvl="1" defTabSz="250825">
              <a:spcAft>
                <a:spcPts val="25"/>
              </a:spcAft>
              <a:tabLst>
                <a:tab pos="266700" algn="l"/>
              </a:tabLst>
            </a:pPr>
            <a:r>
              <a:rPr lang="en-US" smtClean="0"/>
              <a:t>Access Control</a:t>
            </a:r>
          </a:p>
          <a:p>
            <a:pPr lvl="1" defTabSz="250825">
              <a:spcAft>
                <a:spcPts val="25"/>
              </a:spcAft>
              <a:tabLst>
                <a:tab pos="266700" algn="l"/>
              </a:tabLst>
            </a:pPr>
            <a:r>
              <a:rPr lang="en-US" smtClean="0"/>
              <a:t>Analytics Overlay on Video</a:t>
            </a:r>
          </a:p>
          <a:p>
            <a:pPr defTabSz="250825">
              <a:spcAft>
                <a:spcPts val="25"/>
              </a:spcAft>
            </a:pPr>
            <a:r>
              <a:rPr lang="en-US" smtClean="0"/>
              <a:t>Methodology change</a:t>
            </a:r>
          </a:p>
          <a:p>
            <a:pPr defTabSz="250825">
              <a:spcAft>
                <a:spcPts val="25"/>
              </a:spcAft>
            </a:pPr>
            <a:r>
              <a:rPr lang="en-US" smtClean="0"/>
              <a:t>MIP SDK content</a:t>
            </a:r>
          </a:p>
          <a:p>
            <a:pPr defTabSz="250825">
              <a:spcAft>
                <a:spcPts val="25"/>
              </a:spcAft>
            </a:pPr>
            <a:r>
              <a:rPr lang="en-US" smtClean="0"/>
              <a:t>A programming sample – video overlay</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8"/>
          <p:cNvSpPr>
            <a:spLocks noGrp="1"/>
          </p:cNvSpPr>
          <p:nvPr>
            <p:ph type="title"/>
          </p:nvPr>
        </p:nvSpPr>
        <p:spPr>
          <a:xfrm>
            <a:off x="250825" y="274638"/>
            <a:ext cx="7821613" cy="850900"/>
          </a:xfrm>
        </p:spPr>
        <p:txBody>
          <a:bodyPr/>
          <a:lstStyle/>
          <a:p>
            <a:pPr eaLnBrk="1" hangingPunct="1"/>
            <a:r>
              <a:rPr lang="en-US" smtClean="0"/>
              <a:t>Milestone Integration Platform</a:t>
            </a:r>
            <a:br>
              <a:rPr lang="en-US" smtClean="0"/>
            </a:br>
            <a:r>
              <a:rPr lang="en-US" sz="1800" smtClean="0"/>
              <a:t>Feature groups</a:t>
            </a:r>
            <a:endParaRPr lang="en-US" smtClean="0"/>
          </a:p>
        </p:txBody>
      </p:sp>
      <p:grpSp>
        <p:nvGrpSpPr>
          <p:cNvPr id="2" name="Group 52"/>
          <p:cNvGrpSpPr>
            <a:grpSpLocks/>
          </p:cNvGrpSpPr>
          <p:nvPr/>
        </p:nvGrpSpPr>
        <p:grpSpPr bwMode="auto">
          <a:xfrm>
            <a:off x="1042988" y="2116138"/>
            <a:ext cx="6985000" cy="3400425"/>
            <a:chOff x="1042988" y="2116138"/>
            <a:chExt cx="6985000" cy="3400425"/>
          </a:xfrm>
        </p:grpSpPr>
        <p:sp>
          <p:nvSpPr>
            <p:cNvPr id="36" name="Rounded Rectangle 35"/>
            <p:cNvSpPr/>
            <p:nvPr/>
          </p:nvSpPr>
          <p:spPr>
            <a:xfrm>
              <a:off x="2916238" y="3857625"/>
              <a:ext cx="1800225" cy="1227138"/>
            </a:xfrm>
            <a:prstGeom prst="roundRect">
              <a:avLst>
                <a:gd name="adj" fmla="val 5001"/>
              </a:avLst>
            </a:prstGeom>
            <a:solidFill>
              <a:schemeClr val="accent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b"/>
            <a:lstStyle/>
            <a:p>
              <a:pPr algn="ctr">
                <a:defRPr/>
              </a:pPr>
              <a:r>
                <a:rPr lang="en-US" sz="1200" dirty="0"/>
                <a:t>XProtect™ Enterprise</a:t>
              </a:r>
            </a:p>
          </p:txBody>
        </p:sp>
        <p:sp>
          <p:nvSpPr>
            <p:cNvPr id="39" name="Rounded Rectangle 38"/>
            <p:cNvSpPr/>
            <p:nvPr/>
          </p:nvSpPr>
          <p:spPr>
            <a:xfrm>
              <a:off x="4787900" y="3857625"/>
              <a:ext cx="1800225" cy="1227138"/>
            </a:xfrm>
            <a:prstGeom prst="roundRect">
              <a:avLst>
                <a:gd name="adj" fmla="val 5001"/>
              </a:avLst>
            </a:prstGeom>
            <a:solidFill>
              <a:schemeClr val="accent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b"/>
            <a:lstStyle/>
            <a:p>
              <a:pPr algn="ctr">
                <a:defRPr/>
              </a:pPr>
              <a:r>
                <a:rPr lang="en-US" sz="1200" dirty="0"/>
                <a:t>XProtect™ Corporate</a:t>
              </a:r>
            </a:p>
          </p:txBody>
        </p:sp>
        <p:sp>
          <p:nvSpPr>
            <p:cNvPr id="4" name="Rounded Rectangle 3"/>
            <p:cNvSpPr/>
            <p:nvPr/>
          </p:nvSpPr>
          <p:spPr>
            <a:xfrm>
              <a:off x="1042988" y="3857625"/>
              <a:ext cx="1800225" cy="1227138"/>
            </a:xfrm>
            <a:prstGeom prst="roundRect">
              <a:avLst>
                <a:gd name="adj" fmla="val 5001"/>
              </a:avLst>
            </a:prstGeom>
            <a:solidFill>
              <a:schemeClr val="accent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36000" rIns="36000" anchor="b"/>
            <a:lstStyle/>
            <a:p>
              <a:pPr algn="ctr">
                <a:defRPr/>
              </a:pPr>
              <a:r>
                <a:rPr lang="en-US" sz="1200" dirty="0"/>
                <a:t>XProtect™ Professional</a:t>
              </a:r>
            </a:p>
          </p:txBody>
        </p:sp>
        <p:sp>
          <p:nvSpPr>
            <p:cNvPr id="33" name="Rounded Rectangle 32"/>
            <p:cNvSpPr/>
            <p:nvPr/>
          </p:nvSpPr>
          <p:spPr bwMode="auto">
            <a:xfrm>
              <a:off x="6662738" y="3857625"/>
              <a:ext cx="1365250" cy="1227138"/>
            </a:xfrm>
            <a:prstGeom prst="roundRect">
              <a:avLst>
                <a:gd name="adj" fmla="val 4560"/>
              </a:avLst>
            </a:prstGeom>
            <a:ln w="63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p>
          </p:txBody>
        </p:sp>
        <p:sp>
          <p:nvSpPr>
            <p:cNvPr id="21" name="Rounded Rectangle 20"/>
            <p:cNvSpPr/>
            <p:nvPr/>
          </p:nvSpPr>
          <p:spPr>
            <a:xfrm>
              <a:off x="1068388" y="5240338"/>
              <a:ext cx="5519737" cy="276225"/>
            </a:xfrm>
            <a:prstGeom prst="roundRect">
              <a:avLst>
                <a:gd name="adj" fmla="val 13954"/>
              </a:avLst>
            </a:prstGeom>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sz="1000" dirty="0">
                  <a:solidFill>
                    <a:schemeClr val="tx1"/>
                  </a:solidFill>
                </a:rPr>
                <a:t>Cameras, I/O Devices and Sensors</a:t>
              </a:r>
            </a:p>
          </p:txBody>
        </p:sp>
        <p:sp>
          <p:nvSpPr>
            <p:cNvPr id="35" name="Rounded Rectangle 34"/>
            <p:cNvSpPr/>
            <p:nvPr/>
          </p:nvSpPr>
          <p:spPr bwMode="auto">
            <a:xfrm>
              <a:off x="2603500" y="2347913"/>
              <a:ext cx="1670050" cy="1109662"/>
            </a:xfrm>
            <a:prstGeom prst="roundRect">
              <a:avLst>
                <a:gd name="adj" fmla="val 3702"/>
              </a:avLst>
            </a:prstGeom>
            <a:gradFill>
              <a:gsLst>
                <a:gs pos="0">
                  <a:srgbClr val="00B050"/>
                </a:gs>
                <a:gs pos="48000">
                  <a:srgbClr val="009E47"/>
                </a:gs>
                <a:gs pos="68000">
                  <a:srgbClr val="008A3E"/>
                </a:gs>
              </a:gsLst>
              <a:lin ang="5400000" scaled="0"/>
            </a:gradFill>
            <a:ln>
              <a:solidFill>
                <a:srgbClr val="92D050"/>
              </a:solidFill>
            </a:ln>
            <a:effectLst>
              <a:outerShdw blurRad="50800" dist="38100" dir="2700000" algn="tl" rotWithShape="0">
                <a:prstClr val="black">
                  <a:alpha val="40000"/>
                </a:prstClr>
              </a:outerShdw>
            </a:effectLst>
          </p:spPr>
          <p:style>
            <a:lnRef idx="1">
              <a:schemeClr val="accent3"/>
            </a:lnRef>
            <a:fillRef idx="1002">
              <a:schemeClr val="dk1"/>
            </a:fillRef>
            <a:effectRef idx="2">
              <a:schemeClr val="accent3"/>
            </a:effectRef>
            <a:fontRef idx="minor">
              <a:schemeClr val="lt1"/>
            </a:fontRef>
          </p:style>
          <p:txBody>
            <a:bodyPr lIns="36000" rIns="36000" anchor="ctr"/>
            <a:lstStyle/>
            <a:p>
              <a:pPr algn="ctr">
                <a:defRPr/>
              </a:pPr>
              <a:r>
                <a:rPr lang="en-US" sz="900" dirty="0"/>
                <a:t>MSP Application</a:t>
              </a:r>
              <a:br>
                <a:rPr lang="en-US" sz="900" dirty="0"/>
              </a:br>
              <a:endParaRPr lang="en-US" sz="900" dirty="0"/>
            </a:p>
          </p:txBody>
        </p:sp>
        <p:sp>
          <p:nvSpPr>
            <p:cNvPr id="15" name="Rounded Rectangle 14"/>
            <p:cNvSpPr/>
            <p:nvPr/>
          </p:nvSpPr>
          <p:spPr bwMode="auto">
            <a:xfrm>
              <a:off x="2674938" y="3213100"/>
              <a:ext cx="1512887" cy="165100"/>
            </a:xfrm>
            <a:prstGeom prst="roundRect">
              <a:avLst>
                <a:gd name="adj" fmla="val 6543"/>
              </a:avLst>
            </a:prstGeom>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900" dirty="0"/>
                <a:t>MIP Components</a:t>
              </a:r>
            </a:p>
          </p:txBody>
        </p:sp>
        <p:sp>
          <p:nvSpPr>
            <p:cNvPr id="19474" name="Rectangle 41"/>
            <p:cNvSpPr>
              <a:spLocks noChangeArrowheads="1"/>
            </p:cNvSpPr>
            <p:nvPr/>
          </p:nvSpPr>
          <p:spPr bwMode="auto">
            <a:xfrm>
              <a:off x="2762250" y="2116138"/>
              <a:ext cx="1357313" cy="230187"/>
            </a:xfrm>
            <a:prstGeom prst="rect">
              <a:avLst/>
            </a:prstGeom>
            <a:noFill/>
            <a:ln w="9525">
              <a:noFill/>
              <a:miter lim="800000"/>
              <a:headEnd/>
              <a:tailEnd/>
            </a:ln>
          </p:spPr>
          <p:txBody>
            <a:bodyPr wrap="none">
              <a:spAutoFit/>
            </a:bodyPr>
            <a:lstStyle/>
            <a:p>
              <a:r>
                <a:rPr lang="en-US" sz="900"/>
                <a:t>Component Integration</a:t>
              </a:r>
            </a:p>
          </p:txBody>
        </p:sp>
        <p:cxnSp>
          <p:nvCxnSpPr>
            <p:cNvPr id="49" name="Straight Connector 48"/>
            <p:cNvCxnSpPr>
              <a:stCxn id="15" idx="2"/>
            </p:cNvCxnSpPr>
            <p:nvPr/>
          </p:nvCxnSpPr>
          <p:spPr bwMode="auto">
            <a:xfrm rot="16200000" flipH="1">
              <a:off x="3133725" y="3676650"/>
              <a:ext cx="596900" cy="0"/>
            </a:xfrm>
            <a:prstGeom prst="line">
              <a:avLst/>
            </a:prstGeom>
            <a:ln w="28575">
              <a:solidFill>
                <a:schemeClr val="accent2"/>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6253163" y="4292600"/>
              <a:ext cx="496887" cy="0"/>
            </a:xfrm>
            <a:prstGeom prst="line">
              <a:avLst/>
            </a:prstGeom>
            <a:ln w="28575">
              <a:solidFill>
                <a:schemeClr val="accent2"/>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5" name="Rounded Rectangle 24"/>
            <p:cNvSpPr/>
            <p:nvPr/>
          </p:nvSpPr>
          <p:spPr bwMode="auto">
            <a:xfrm>
              <a:off x="4356100" y="2349500"/>
              <a:ext cx="976313" cy="1114425"/>
            </a:xfrm>
            <a:prstGeom prst="roundRect">
              <a:avLst>
                <a:gd name="adj" fmla="val 4560"/>
              </a:avLst>
            </a:prstGeom>
            <a:ln w="63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p>
          </p:txBody>
        </p:sp>
        <p:sp>
          <p:nvSpPr>
            <p:cNvPr id="29" name="Rounded Rectangle 28"/>
            <p:cNvSpPr/>
            <p:nvPr/>
          </p:nvSpPr>
          <p:spPr bwMode="auto">
            <a:xfrm>
              <a:off x="5467350" y="2349500"/>
              <a:ext cx="976313" cy="1114425"/>
            </a:xfrm>
            <a:prstGeom prst="roundRect">
              <a:avLst>
                <a:gd name="adj" fmla="val 4560"/>
              </a:avLst>
            </a:prstGeom>
            <a:ln w="63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p>
          </p:txBody>
        </p:sp>
        <p:sp>
          <p:nvSpPr>
            <p:cNvPr id="34" name="Rounded Rectangle 33"/>
            <p:cNvSpPr/>
            <p:nvPr/>
          </p:nvSpPr>
          <p:spPr bwMode="auto">
            <a:xfrm>
              <a:off x="4787900" y="2419350"/>
              <a:ext cx="1222375" cy="419100"/>
            </a:xfrm>
            <a:prstGeom prst="roundRect">
              <a:avLst>
                <a:gd name="adj" fmla="val 9260"/>
              </a:avLst>
            </a:prstGeom>
            <a:gradFill>
              <a:gsLst>
                <a:gs pos="0">
                  <a:srgbClr val="00B050"/>
                </a:gs>
                <a:gs pos="48000">
                  <a:srgbClr val="009E47"/>
                </a:gs>
                <a:gs pos="68000">
                  <a:srgbClr val="008A3E"/>
                </a:gs>
              </a:gsLst>
              <a:lin ang="5400000" scaled="0"/>
            </a:gradFill>
            <a:ln>
              <a:solidFill>
                <a:srgbClr val="92D050"/>
              </a:solidFill>
            </a:ln>
            <a:effectLst>
              <a:outerShdw blurRad="50800" dist="38100" dir="2700000" algn="tl" rotWithShape="0">
                <a:prstClr val="black">
                  <a:alpha val="40000"/>
                </a:prstClr>
              </a:outerShdw>
            </a:effectLst>
          </p:spPr>
          <p:style>
            <a:lnRef idx="1">
              <a:schemeClr val="accent3"/>
            </a:lnRef>
            <a:fillRef idx="1002">
              <a:schemeClr val="dk1"/>
            </a:fillRef>
            <a:effectRef idx="2">
              <a:schemeClr val="accent3"/>
            </a:effectRef>
            <a:fontRef idx="minor">
              <a:schemeClr val="lt1"/>
            </a:fontRef>
          </p:style>
          <p:txBody>
            <a:bodyPr lIns="36000" rIns="36000" anchor="ctr"/>
            <a:lstStyle/>
            <a:p>
              <a:pPr algn="ctr">
                <a:defRPr/>
              </a:pPr>
              <a:r>
                <a:rPr lang="en-US" sz="900" dirty="0"/>
                <a:t>MSP</a:t>
              </a:r>
              <a:br>
                <a:rPr lang="en-US" sz="900" dirty="0"/>
              </a:br>
              <a:r>
                <a:rPr lang="en-US" sz="900" dirty="0"/>
                <a:t>Plug-In</a:t>
              </a:r>
            </a:p>
          </p:txBody>
        </p:sp>
        <p:cxnSp>
          <p:nvCxnSpPr>
            <p:cNvPr id="51" name="Straight Connector 50"/>
            <p:cNvCxnSpPr/>
            <p:nvPr/>
          </p:nvCxnSpPr>
          <p:spPr bwMode="auto">
            <a:xfrm rot="16200000" flipH="1">
              <a:off x="4976813" y="3570288"/>
              <a:ext cx="857250" cy="0"/>
            </a:xfrm>
            <a:prstGeom prst="line">
              <a:avLst/>
            </a:prstGeom>
            <a:ln w="28575">
              <a:solidFill>
                <a:schemeClr val="accent2"/>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0" name="Freeform 29"/>
            <p:cNvSpPr/>
            <p:nvPr/>
          </p:nvSpPr>
          <p:spPr bwMode="auto">
            <a:xfrm>
              <a:off x="4427538" y="2416175"/>
              <a:ext cx="1944687" cy="733425"/>
            </a:xfrm>
            <a:custGeom>
              <a:avLst/>
              <a:gdLst>
                <a:gd name="connsiteX0" fmla="*/ 0 w 1773141"/>
                <a:gd name="connsiteY0" fmla="*/ 7951 h 898497"/>
                <a:gd name="connsiteX1" fmla="*/ 278296 w 1773141"/>
                <a:gd name="connsiteY1" fmla="*/ 0 h 898497"/>
                <a:gd name="connsiteX2" fmla="*/ 278296 w 1773141"/>
                <a:gd name="connsiteY2" fmla="*/ 596348 h 898497"/>
                <a:gd name="connsiteX3" fmla="*/ 1510748 w 1773141"/>
                <a:gd name="connsiteY3" fmla="*/ 596348 h 898497"/>
                <a:gd name="connsiteX4" fmla="*/ 1502796 w 1773141"/>
                <a:gd name="connsiteY4" fmla="*/ 0 h 898497"/>
                <a:gd name="connsiteX5" fmla="*/ 1773141 w 1773141"/>
                <a:gd name="connsiteY5" fmla="*/ 0 h 898497"/>
                <a:gd name="connsiteX6" fmla="*/ 1773141 w 1773141"/>
                <a:gd name="connsiteY6" fmla="*/ 898497 h 898497"/>
                <a:gd name="connsiteX7" fmla="*/ 15903 w 1773141"/>
                <a:gd name="connsiteY7" fmla="*/ 898497 h 898497"/>
                <a:gd name="connsiteX8" fmla="*/ 0 w 1773141"/>
                <a:gd name="connsiteY8" fmla="*/ 7951 h 898497"/>
                <a:gd name="connsiteX0" fmla="*/ 0 w 1773141"/>
                <a:gd name="connsiteY0" fmla="*/ 0 h 898497"/>
                <a:gd name="connsiteX1" fmla="*/ 278296 w 1773141"/>
                <a:gd name="connsiteY1" fmla="*/ 0 h 898497"/>
                <a:gd name="connsiteX2" fmla="*/ 278296 w 1773141"/>
                <a:gd name="connsiteY2" fmla="*/ 596348 h 898497"/>
                <a:gd name="connsiteX3" fmla="*/ 1510748 w 1773141"/>
                <a:gd name="connsiteY3" fmla="*/ 596348 h 898497"/>
                <a:gd name="connsiteX4" fmla="*/ 1502796 w 1773141"/>
                <a:gd name="connsiteY4" fmla="*/ 0 h 898497"/>
                <a:gd name="connsiteX5" fmla="*/ 1773141 w 1773141"/>
                <a:gd name="connsiteY5" fmla="*/ 0 h 898497"/>
                <a:gd name="connsiteX6" fmla="*/ 1773141 w 1773141"/>
                <a:gd name="connsiteY6" fmla="*/ 898497 h 898497"/>
                <a:gd name="connsiteX7" fmla="*/ 15903 w 1773141"/>
                <a:gd name="connsiteY7" fmla="*/ 898497 h 898497"/>
                <a:gd name="connsiteX8" fmla="*/ 0 w 1773141"/>
                <a:gd name="connsiteY8" fmla="*/ 0 h 898497"/>
                <a:gd name="connsiteX0" fmla="*/ 0 w 1773141"/>
                <a:gd name="connsiteY0" fmla="*/ 0 h 898497"/>
                <a:gd name="connsiteX1" fmla="*/ 278296 w 1773141"/>
                <a:gd name="connsiteY1" fmla="*/ 0 h 898497"/>
                <a:gd name="connsiteX2" fmla="*/ 278296 w 1773141"/>
                <a:gd name="connsiteY2" fmla="*/ 596348 h 898497"/>
                <a:gd name="connsiteX3" fmla="*/ 1510748 w 1773141"/>
                <a:gd name="connsiteY3" fmla="*/ 596348 h 898497"/>
                <a:gd name="connsiteX4" fmla="*/ 1502796 w 1773141"/>
                <a:gd name="connsiteY4" fmla="*/ 0 h 898497"/>
                <a:gd name="connsiteX5" fmla="*/ 1773141 w 1773141"/>
                <a:gd name="connsiteY5" fmla="*/ 0 h 898497"/>
                <a:gd name="connsiteX6" fmla="*/ 1773141 w 1773141"/>
                <a:gd name="connsiteY6" fmla="*/ 898497 h 898497"/>
                <a:gd name="connsiteX7" fmla="*/ 0 w 1773141"/>
                <a:gd name="connsiteY7" fmla="*/ 898497 h 898497"/>
                <a:gd name="connsiteX8" fmla="*/ 0 w 1773141"/>
                <a:gd name="connsiteY8" fmla="*/ 0 h 898497"/>
                <a:gd name="connsiteX0" fmla="*/ 0 w 1773141"/>
                <a:gd name="connsiteY0" fmla="*/ 0 h 898497"/>
                <a:gd name="connsiteX1" fmla="*/ 278296 w 1773141"/>
                <a:gd name="connsiteY1" fmla="*/ 0 h 898497"/>
                <a:gd name="connsiteX2" fmla="*/ 278296 w 1773141"/>
                <a:gd name="connsiteY2" fmla="*/ 596348 h 898497"/>
                <a:gd name="connsiteX3" fmla="*/ 1502996 w 1773141"/>
                <a:gd name="connsiteY3" fmla="*/ 591219 h 898497"/>
                <a:gd name="connsiteX4" fmla="*/ 1502796 w 1773141"/>
                <a:gd name="connsiteY4" fmla="*/ 0 h 898497"/>
                <a:gd name="connsiteX5" fmla="*/ 1773141 w 1773141"/>
                <a:gd name="connsiteY5" fmla="*/ 0 h 898497"/>
                <a:gd name="connsiteX6" fmla="*/ 1773141 w 1773141"/>
                <a:gd name="connsiteY6" fmla="*/ 898497 h 898497"/>
                <a:gd name="connsiteX7" fmla="*/ 0 w 1773141"/>
                <a:gd name="connsiteY7" fmla="*/ 898497 h 898497"/>
                <a:gd name="connsiteX8" fmla="*/ 0 w 1773141"/>
                <a:gd name="connsiteY8" fmla="*/ 0 h 898497"/>
                <a:gd name="connsiteX0" fmla="*/ 0 w 1773141"/>
                <a:gd name="connsiteY0" fmla="*/ 0 h 898497"/>
                <a:gd name="connsiteX1" fmla="*/ 278296 w 1773141"/>
                <a:gd name="connsiteY1" fmla="*/ 0 h 898497"/>
                <a:gd name="connsiteX2" fmla="*/ 278296 w 1773141"/>
                <a:gd name="connsiteY2" fmla="*/ 596348 h 898497"/>
                <a:gd name="connsiteX3" fmla="*/ 1502996 w 1773141"/>
                <a:gd name="connsiteY3" fmla="*/ 591219 h 898497"/>
                <a:gd name="connsiteX4" fmla="*/ 1502796 w 1773141"/>
                <a:gd name="connsiteY4" fmla="*/ 0 h 898497"/>
                <a:gd name="connsiteX5" fmla="*/ 1773141 w 1773141"/>
                <a:gd name="connsiteY5" fmla="*/ 0 h 898497"/>
                <a:gd name="connsiteX6" fmla="*/ 1773141 w 1773141"/>
                <a:gd name="connsiteY6" fmla="*/ 898497 h 898497"/>
                <a:gd name="connsiteX7" fmla="*/ 0 w 1773141"/>
                <a:gd name="connsiteY7" fmla="*/ 898497 h 898497"/>
                <a:gd name="connsiteX8" fmla="*/ 0 w 1773141"/>
                <a:gd name="connsiteY8" fmla="*/ 0 h 898497"/>
                <a:gd name="connsiteX0" fmla="*/ 17330 w 1773141"/>
                <a:gd name="connsiteY0" fmla="*/ 0 h 898497"/>
                <a:gd name="connsiteX1" fmla="*/ 278296 w 1773141"/>
                <a:gd name="connsiteY1" fmla="*/ 0 h 898497"/>
                <a:gd name="connsiteX2" fmla="*/ 278296 w 1773141"/>
                <a:gd name="connsiteY2" fmla="*/ 596348 h 898497"/>
                <a:gd name="connsiteX3" fmla="*/ 1502996 w 1773141"/>
                <a:gd name="connsiteY3" fmla="*/ 591219 h 898497"/>
                <a:gd name="connsiteX4" fmla="*/ 1502796 w 1773141"/>
                <a:gd name="connsiteY4" fmla="*/ 0 h 898497"/>
                <a:gd name="connsiteX5" fmla="*/ 1773141 w 1773141"/>
                <a:gd name="connsiteY5" fmla="*/ 0 h 898497"/>
                <a:gd name="connsiteX6" fmla="*/ 1773141 w 1773141"/>
                <a:gd name="connsiteY6" fmla="*/ 898497 h 898497"/>
                <a:gd name="connsiteX7" fmla="*/ 0 w 1773141"/>
                <a:gd name="connsiteY7" fmla="*/ 898497 h 898497"/>
                <a:gd name="connsiteX8" fmla="*/ 17330 w 1773141"/>
                <a:gd name="connsiteY8" fmla="*/ 0 h 898497"/>
                <a:gd name="connsiteX0" fmla="*/ 17330 w 1773141"/>
                <a:gd name="connsiteY0" fmla="*/ 0 h 898497"/>
                <a:gd name="connsiteX1" fmla="*/ 278296 w 1773141"/>
                <a:gd name="connsiteY1" fmla="*/ 0 h 898497"/>
                <a:gd name="connsiteX2" fmla="*/ 278296 w 1773141"/>
                <a:gd name="connsiteY2" fmla="*/ 596348 h 898497"/>
                <a:gd name="connsiteX3" fmla="*/ 1502996 w 1773141"/>
                <a:gd name="connsiteY3" fmla="*/ 591219 h 898497"/>
                <a:gd name="connsiteX4" fmla="*/ 1502796 w 1773141"/>
                <a:gd name="connsiteY4" fmla="*/ 0 h 898497"/>
                <a:gd name="connsiteX5" fmla="*/ 1773141 w 1773141"/>
                <a:gd name="connsiteY5" fmla="*/ 0 h 898497"/>
                <a:gd name="connsiteX6" fmla="*/ 1773141 w 1773141"/>
                <a:gd name="connsiteY6" fmla="*/ 898497 h 898497"/>
                <a:gd name="connsiteX7" fmla="*/ 0 w 1773141"/>
                <a:gd name="connsiteY7" fmla="*/ 898497 h 898497"/>
                <a:gd name="connsiteX8" fmla="*/ 17330 w 1773141"/>
                <a:gd name="connsiteY8" fmla="*/ 0 h 898497"/>
                <a:gd name="connsiteX0" fmla="*/ 17330 w 1773141"/>
                <a:gd name="connsiteY0" fmla="*/ 0 h 898497"/>
                <a:gd name="connsiteX1" fmla="*/ 278296 w 1773141"/>
                <a:gd name="connsiteY1" fmla="*/ 0 h 898497"/>
                <a:gd name="connsiteX2" fmla="*/ 278296 w 1773141"/>
                <a:gd name="connsiteY2" fmla="*/ 596348 h 898497"/>
                <a:gd name="connsiteX3" fmla="*/ 1502996 w 1773141"/>
                <a:gd name="connsiteY3" fmla="*/ 591219 h 898497"/>
                <a:gd name="connsiteX4" fmla="*/ 1502796 w 1773141"/>
                <a:gd name="connsiteY4" fmla="*/ 0 h 898497"/>
                <a:gd name="connsiteX5" fmla="*/ 1773141 w 1773141"/>
                <a:gd name="connsiteY5" fmla="*/ 0 h 898497"/>
                <a:gd name="connsiteX6" fmla="*/ 1773141 w 1773141"/>
                <a:gd name="connsiteY6" fmla="*/ 898497 h 898497"/>
                <a:gd name="connsiteX7" fmla="*/ 0 w 1773141"/>
                <a:gd name="connsiteY7" fmla="*/ 898497 h 898497"/>
                <a:gd name="connsiteX8" fmla="*/ 17330 w 1773141"/>
                <a:gd name="connsiteY8" fmla="*/ 0 h 898497"/>
                <a:gd name="connsiteX0" fmla="*/ 0 w 1755811"/>
                <a:gd name="connsiteY0" fmla="*/ 0 h 898497"/>
                <a:gd name="connsiteX1" fmla="*/ 260966 w 1755811"/>
                <a:gd name="connsiteY1" fmla="*/ 0 h 898497"/>
                <a:gd name="connsiteX2" fmla="*/ 260966 w 1755811"/>
                <a:gd name="connsiteY2" fmla="*/ 596348 h 898497"/>
                <a:gd name="connsiteX3" fmla="*/ 1485666 w 1755811"/>
                <a:gd name="connsiteY3" fmla="*/ 591219 h 898497"/>
                <a:gd name="connsiteX4" fmla="*/ 1485466 w 1755811"/>
                <a:gd name="connsiteY4" fmla="*/ 0 h 898497"/>
                <a:gd name="connsiteX5" fmla="*/ 1755811 w 1755811"/>
                <a:gd name="connsiteY5" fmla="*/ 0 h 898497"/>
                <a:gd name="connsiteX6" fmla="*/ 1755811 w 1755811"/>
                <a:gd name="connsiteY6" fmla="*/ 898497 h 898497"/>
                <a:gd name="connsiteX7" fmla="*/ 0 w 1755811"/>
                <a:gd name="connsiteY7" fmla="*/ 898497 h 898497"/>
                <a:gd name="connsiteX8" fmla="*/ 0 w 1755811"/>
                <a:gd name="connsiteY8" fmla="*/ 0 h 898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5811" h="898497">
                  <a:moveTo>
                    <a:pt x="0" y="0"/>
                  </a:moveTo>
                  <a:lnTo>
                    <a:pt x="260966" y="0"/>
                  </a:lnTo>
                  <a:lnTo>
                    <a:pt x="260966" y="596348"/>
                  </a:lnTo>
                  <a:lnTo>
                    <a:pt x="1485666" y="591219"/>
                  </a:lnTo>
                  <a:cubicBezTo>
                    <a:pt x="1485599" y="394146"/>
                    <a:pt x="1485533" y="197073"/>
                    <a:pt x="1485466" y="0"/>
                  </a:cubicBezTo>
                  <a:lnTo>
                    <a:pt x="1755811" y="0"/>
                  </a:lnTo>
                  <a:lnTo>
                    <a:pt x="1755811" y="898497"/>
                  </a:lnTo>
                  <a:lnTo>
                    <a:pt x="0" y="898497"/>
                  </a:lnTo>
                  <a:lnTo>
                    <a:pt x="0" y="0"/>
                  </a:lnTo>
                  <a:close/>
                </a:path>
              </a:pathLst>
            </a:custGeom>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dirty="0"/>
            </a:p>
          </p:txBody>
        </p:sp>
        <p:sp>
          <p:nvSpPr>
            <p:cNvPr id="31" name="TextBox 30"/>
            <p:cNvSpPr txBox="1"/>
            <p:nvPr/>
          </p:nvSpPr>
          <p:spPr bwMode="auto">
            <a:xfrm>
              <a:off x="4787900" y="2898775"/>
              <a:ext cx="1265238" cy="261938"/>
            </a:xfrm>
            <a:prstGeom prst="rect">
              <a:avLst/>
            </a:prstGeom>
            <a:noFill/>
          </p:spPr>
          <p:txBody>
            <a:bodyPr wrap="none">
              <a:spAutoFit/>
            </a:bodyPr>
            <a:lstStyle/>
            <a:p>
              <a:pPr>
                <a:defRPr/>
              </a:pPr>
              <a:r>
                <a:rPr lang="en-US" sz="1050" dirty="0">
                  <a:solidFill>
                    <a:schemeClr val="bg1"/>
                  </a:solidFill>
                </a:rPr>
                <a:t>MIP Environment</a:t>
              </a:r>
            </a:p>
          </p:txBody>
        </p:sp>
        <p:sp>
          <p:nvSpPr>
            <p:cNvPr id="19483" name="Rectangle 41"/>
            <p:cNvSpPr>
              <a:spLocks noChangeArrowheads="1"/>
            </p:cNvSpPr>
            <p:nvPr/>
          </p:nvSpPr>
          <p:spPr bwMode="auto">
            <a:xfrm>
              <a:off x="5018088" y="2117725"/>
              <a:ext cx="812800" cy="230188"/>
            </a:xfrm>
            <a:prstGeom prst="rect">
              <a:avLst/>
            </a:prstGeom>
            <a:noFill/>
            <a:ln w="9525">
              <a:noFill/>
              <a:miter lim="800000"/>
              <a:headEnd/>
              <a:tailEnd/>
            </a:ln>
          </p:spPr>
          <p:txBody>
            <a:bodyPr wrap="none">
              <a:spAutoFit/>
            </a:bodyPr>
            <a:lstStyle/>
            <a:p>
              <a:r>
                <a:rPr lang="en-US" sz="900"/>
                <a:t>MIP Plug-In</a:t>
              </a:r>
              <a:endParaRPr lang="en-US"/>
            </a:p>
          </p:txBody>
        </p:sp>
        <p:sp>
          <p:nvSpPr>
            <p:cNvPr id="19484" name="TextBox 25"/>
            <p:cNvSpPr txBox="1">
              <a:spLocks noChangeArrowheads="1"/>
            </p:cNvSpPr>
            <p:nvPr/>
          </p:nvSpPr>
          <p:spPr bwMode="auto">
            <a:xfrm>
              <a:off x="4356100" y="3186113"/>
              <a:ext cx="750888" cy="296862"/>
            </a:xfrm>
            <a:prstGeom prst="rect">
              <a:avLst/>
            </a:prstGeom>
            <a:noFill/>
            <a:ln w="9525">
              <a:noFill/>
              <a:miter lim="800000"/>
              <a:headEnd/>
              <a:tailEnd/>
            </a:ln>
          </p:spPr>
          <p:txBody>
            <a:bodyPr wrap="none">
              <a:spAutoFit/>
            </a:bodyPr>
            <a:lstStyle/>
            <a:p>
              <a:pPr>
                <a:lnSpc>
                  <a:spcPts val="800"/>
                </a:lnSpc>
              </a:pPr>
              <a:r>
                <a:rPr lang="en-US" sz="800"/>
                <a:t>XProtect</a:t>
              </a:r>
              <a:br>
                <a:rPr lang="en-US" sz="800"/>
              </a:br>
              <a:r>
                <a:rPr lang="en-US" sz="800"/>
                <a:t>Smart Client</a:t>
              </a:r>
            </a:p>
          </p:txBody>
        </p:sp>
        <p:sp>
          <p:nvSpPr>
            <p:cNvPr id="19485" name="TextBox 26"/>
            <p:cNvSpPr txBox="1">
              <a:spLocks noChangeArrowheads="1"/>
            </p:cNvSpPr>
            <p:nvPr/>
          </p:nvSpPr>
          <p:spPr bwMode="auto">
            <a:xfrm>
              <a:off x="5465763" y="3186113"/>
              <a:ext cx="787400" cy="296862"/>
            </a:xfrm>
            <a:prstGeom prst="rect">
              <a:avLst/>
            </a:prstGeom>
            <a:noFill/>
            <a:ln w="9525">
              <a:noFill/>
              <a:miter lim="800000"/>
              <a:headEnd/>
              <a:tailEnd/>
            </a:ln>
          </p:spPr>
          <p:txBody>
            <a:bodyPr wrap="none">
              <a:spAutoFit/>
            </a:bodyPr>
            <a:lstStyle/>
            <a:p>
              <a:pPr>
                <a:lnSpc>
                  <a:spcPts val="800"/>
                </a:lnSpc>
              </a:pPr>
              <a:r>
                <a:rPr lang="en-US" sz="800"/>
                <a:t>XProtect</a:t>
              </a:r>
              <a:br>
                <a:rPr lang="en-US" sz="800"/>
              </a:br>
              <a:r>
                <a:rPr lang="en-US" sz="800"/>
                <a:t>Management</a:t>
              </a:r>
            </a:p>
          </p:txBody>
        </p:sp>
        <p:sp>
          <p:nvSpPr>
            <p:cNvPr id="43" name="Rounded Rectangle 42"/>
            <p:cNvSpPr/>
            <p:nvPr/>
          </p:nvSpPr>
          <p:spPr bwMode="auto">
            <a:xfrm>
              <a:off x="1187450" y="2349500"/>
              <a:ext cx="1295400" cy="1109663"/>
            </a:xfrm>
            <a:prstGeom prst="roundRect">
              <a:avLst>
                <a:gd name="adj" fmla="val 3375"/>
              </a:avLst>
            </a:prstGeom>
            <a:gradFill>
              <a:gsLst>
                <a:gs pos="0">
                  <a:srgbClr val="00B050"/>
                </a:gs>
                <a:gs pos="48000">
                  <a:srgbClr val="009E47"/>
                </a:gs>
                <a:gs pos="68000">
                  <a:srgbClr val="008A3E"/>
                </a:gs>
              </a:gsLst>
              <a:lin ang="5400000" scaled="0"/>
            </a:gradFill>
            <a:ln>
              <a:solidFill>
                <a:srgbClr val="92D050"/>
              </a:solidFill>
            </a:ln>
            <a:effectLst>
              <a:outerShdw blurRad="50800" dist="38100" dir="2700000" algn="tl" rotWithShape="0">
                <a:prstClr val="black">
                  <a:alpha val="40000"/>
                </a:prstClr>
              </a:outerShdw>
            </a:effectLst>
          </p:spPr>
          <p:style>
            <a:lnRef idx="1">
              <a:schemeClr val="accent3"/>
            </a:lnRef>
            <a:fillRef idx="1002">
              <a:schemeClr val="dk1"/>
            </a:fillRef>
            <a:effectRef idx="2">
              <a:schemeClr val="accent3"/>
            </a:effectRef>
            <a:fontRef idx="minor">
              <a:schemeClr val="lt1"/>
            </a:fontRef>
          </p:style>
          <p:txBody>
            <a:bodyPr lIns="36000" rIns="36000" anchor="ctr"/>
            <a:lstStyle/>
            <a:p>
              <a:pPr algn="ctr">
                <a:defRPr/>
              </a:pPr>
              <a:r>
                <a:rPr lang="en-US" sz="900" dirty="0"/>
                <a:t>MSP Application</a:t>
              </a:r>
              <a:br>
                <a:rPr lang="en-US" sz="900" dirty="0"/>
              </a:br>
              <a:endParaRPr lang="en-US" sz="900" dirty="0"/>
            </a:p>
          </p:txBody>
        </p:sp>
        <p:sp>
          <p:nvSpPr>
            <p:cNvPr id="19487" name="Rectangle 44"/>
            <p:cNvSpPr>
              <a:spLocks noChangeArrowheads="1"/>
            </p:cNvSpPr>
            <p:nvPr/>
          </p:nvSpPr>
          <p:spPr bwMode="auto">
            <a:xfrm>
              <a:off x="1273175" y="2117725"/>
              <a:ext cx="1123950" cy="230188"/>
            </a:xfrm>
            <a:prstGeom prst="rect">
              <a:avLst/>
            </a:prstGeom>
            <a:noFill/>
            <a:ln w="9525">
              <a:noFill/>
              <a:miter lim="800000"/>
              <a:headEnd/>
              <a:tailEnd/>
            </a:ln>
          </p:spPr>
          <p:txBody>
            <a:bodyPr wrap="none">
              <a:spAutoFit/>
            </a:bodyPr>
            <a:lstStyle/>
            <a:p>
              <a:r>
                <a:rPr lang="en-US" sz="900"/>
                <a:t>Protocol Integration</a:t>
              </a:r>
              <a:endParaRPr lang="en-US"/>
            </a:p>
          </p:txBody>
        </p:sp>
        <p:sp>
          <p:nvSpPr>
            <p:cNvPr id="40" name="Left-Right Arrow 39"/>
            <p:cNvSpPr/>
            <p:nvPr/>
          </p:nvSpPr>
          <p:spPr bwMode="auto">
            <a:xfrm rot="16200000">
              <a:off x="1589087" y="3592513"/>
              <a:ext cx="492125" cy="234950"/>
            </a:xfrm>
            <a:prstGeom prst="leftRightArrow">
              <a:avLst>
                <a:gd name="adj1" fmla="val 50000"/>
                <a:gd name="adj2" fmla="val 18145"/>
              </a:avLst>
            </a:prstGeom>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lIns="0" tIns="0" rIns="0" bIns="0" anchor="ctr"/>
            <a:lstStyle/>
            <a:p>
              <a:pPr algn="ctr">
                <a:defRPr/>
              </a:pPr>
              <a:endParaRPr lang="en-US" sz="700" dirty="0"/>
            </a:p>
          </p:txBody>
        </p:sp>
        <p:sp>
          <p:nvSpPr>
            <p:cNvPr id="32" name="Rounded Rectangle 31"/>
            <p:cNvSpPr/>
            <p:nvPr/>
          </p:nvSpPr>
          <p:spPr>
            <a:xfrm>
              <a:off x="1187450" y="3975100"/>
              <a:ext cx="5256213" cy="677863"/>
            </a:xfrm>
            <a:prstGeom prst="roundRect">
              <a:avLst>
                <a:gd name="adj" fmla="val 4560"/>
              </a:avLst>
            </a:prstGeom>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sz="1200" dirty="0"/>
            </a:p>
          </p:txBody>
        </p:sp>
        <p:sp>
          <p:nvSpPr>
            <p:cNvPr id="38" name="Rounded Rectangle 37"/>
            <p:cNvSpPr/>
            <p:nvPr/>
          </p:nvSpPr>
          <p:spPr bwMode="auto">
            <a:xfrm>
              <a:off x="6999288" y="3998913"/>
              <a:ext cx="690562" cy="377825"/>
            </a:xfrm>
            <a:prstGeom prst="roundRect">
              <a:avLst>
                <a:gd name="adj" fmla="val 9260"/>
              </a:avLst>
            </a:prstGeom>
            <a:gradFill>
              <a:gsLst>
                <a:gs pos="0">
                  <a:srgbClr val="00B050"/>
                </a:gs>
                <a:gs pos="48000">
                  <a:srgbClr val="009E47"/>
                </a:gs>
                <a:gs pos="68000">
                  <a:srgbClr val="008A3E"/>
                </a:gs>
              </a:gsLst>
              <a:lin ang="5400000" scaled="0"/>
            </a:gradFill>
            <a:ln>
              <a:solidFill>
                <a:srgbClr val="92D050"/>
              </a:solidFill>
            </a:ln>
            <a:effectLst>
              <a:outerShdw blurRad="50800" dist="38100" dir="2700000" algn="tl" rotWithShape="0">
                <a:prstClr val="black">
                  <a:alpha val="40000"/>
                </a:prstClr>
              </a:outerShdw>
            </a:effectLst>
          </p:spPr>
          <p:style>
            <a:lnRef idx="1">
              <a:schemeClr val="accent3"/>
            </a:lnRef>
            <a:fillRef idx="1002">
              <a:schemeClr val="dk1"/>
            </a:fillRef>
            <a:effectRef idx="2">
              <a:schemeClr val="accent3"/>
            </a:effectRef>
            <a:fontRef idx="minor">
              <a:schemeClr val="lt1"/>
            </a:fontRef>
          </p:style>
          <p:txBody>
            <a:bodyPr lIns="36000" rIns="36000" anchor="ctr"/>
            <a:lstStyle/>
            <a:p>
              <a:pPr algn="ctr">
                <a:defRPr/>
              </a:pPr>
              <a:r>
                <a:rPr lang="en-US" sz="800" dirty="0"/>
                <a:t>MSP</a:t>
              </a:r>
              <a:br>
                <a:rPr lang="en-US" sz="800" dirty="0"/>
              </a:br>
              <a:r>
                <a:rPr lang="en-US" sz="800" dirty="0"/>
                <a:t>Plug-In</a:t>
              </a:r>
            </a:p>
          </p:txBody>
        </p:sp>
        <p:sp>
          <p:nvSpPr>
            <p:cNvPr id="41" name="Freeform 40"/>
            <p:cNvSpPr/>
            <p:nvPr/>
          </p:nvSpPr>
          <p:spPr bwMode="auto">
            <a:xfrm>
              <a:off x="6750050" y="3998913"/>
              <a:ext cx="1187450" cy="654050"/>
            </a:xfrm>
            <a:custGeom>
              <a:avLst/>
              <a:gdLst>
                <a:gd name="connsiteX0" fmla="*/ 0 w 1773141"/>
                <a:gd name="connsiteY0" fmla="*/ 7951 h 898497"/>
                <a:gd name="connsiteX1" fmla="*/ 278296 w 1773141"/>
                <a:gd name="connsiteY1" fmla="*/ 0 h 898497"/>
                <a:gd name="connsiteX2" fmla="*/ 278296 w 1773141"/>
                <a:gd name="connsiteY2" fmla="*/ 596348 h 898497"/>
                <a:gd name="connsiteX3" fmla="*/ 1510748 w 1773141"/>
                <a:gd name="connsiteY3" fmla="*/ 596348 h 898497"/>
                <a:gd name="connsiteX4" fmla="*/ 1502796 w 1773141"/>
                <a:gd name="connsiteY4" fmla="*/ 0 h 898497"/>
                <a:gd name="connsiteX5" fmla="*/ 1773141 w 1773141"/>
                <a:gd name="connsiteY5" fmla="*/ 0 h 898497"/>
                <a:gd name="connsiteX6" fmla="*/ 1773141 w 1773141"/>
                <a:gd name="connsiteY6" fmla="*/ 898497 h 898497"/>
                <a:gd name="connsiteX7" fmla="*/ 15903 w 1773141"/>
                <a:gd name="connsiteY7" fmla="*/ 898497 h 898497"/>
                <a:gd name="connsiteX8" fmla="*/ 0 w 1773141"/>
                <a:gd name="connsiteY8" fmla="*/ 7951 h 898497"/>
                <a:gd name="connsiteX0" fmla="*/ 0 w 1773141"/>
                <a:gd name="connsiteY0" fmla="*/ 0 h 898497"/>
                <a:gd name="connsiteX1" fmla="*/ 278296 w 1773141"/>
                <a:gd name="connsiteY1" fmla="*/ 0 h 898497"/>
                <a:gd name="connsiteX2" fmla="*/ 278296 w 1773141"/>
                <a:gd name="connsiteY2" fmla="*/ 596348 h 898497"/>
                <a:gd name="connsiteX3" fmla="*/ 1510748 w 1773141"/>
                <a:gd name="connsiteY3" fmla="*/ 596348 h 898497"/>
                <a:gd name="connsiteX4" fmla="*/ 1502796 w 1773141"/>
                <a:gd name="connsiteY4" fmla="*/ 0 h 898497"/>
                <a:gd name="connsiteX5" fmla="*/ 1773141 w 1773141"/>
                <a:gd name="connsiteY5" fmla="*/ 0 h 898497"/>
                <a:gd name="connsiteX6" fmla="*/ 1773141 w 1773141"/>
                <a:gd name="connsiteY6" fmla="*/ 898497 h 898497"/>
                <a:gd name="connsiteX7" fmla="*/ 15903 w 1773141"/>
                <a:gd name="connsiteY7" fmla="*/ 898497 h 898497"/>
                <a:gd name="connsiteX8" fmla="*/ 0 w 1773141"/>
                <a:gd name="connsiteY8" fmla="*/ 0 h 898497"/>
                <a:gd name="connsiteX0" fmla="*/ 0 w 1773141"/>
                <a:gd name="connsiteY0" fmla="*/ 0 h 898497"/>
                <a:gd name="connsiteX1" fmla="*/ 278296 w 1773141"/>
                <a:gd name="connsiteY1" fmla="*/ 0 h 898497"/>
                <a:gd name="connsiteX2" fmla="*/ 278296 w 1773141"/>
                <a:gd name="connsiteY2" fmla="*/ 596348 h 898497"/>
                <a:gd name="connsiteX3" fmla="*/ 1510748 w 1773141"/>
                <a:gd name="connsiteY3" fmla="*/ 596348 h 898497"/>
                <a:gd name="connsiteX4" fmla="*/ 1502796 w 1773141"/>
                <a:gd name="connsiteY4" fmla="*/ 0 h 898497"/>
                <a:gd name="connsiteX5" fmla="*/ 1773141 w 1773141"/>
                <a:gd name="connsiteY5" fmla="*/ 0 h 898497"/>
                <a:gd name="connsiteX6" fmla="*/ 1773141 w 1773141"/>
                <a:gd name="connsiteY6" fmla="*/ 898497 h 898497"/>
                <a:gd name="connsiteX7" fmla="*/ 0 w 1773141"/>
                <a:gd name="connsiteY7" fmla="*/ 898497 h 898497"/>
                <a:gd name="connsiteX8" fmla="*/ 0 w 1773141"/>
                <a:gd name="connsiteY8" fmla="*/ 0 h 898497"/>
                <a:gd name="connsiteX0" fmla="*/ 0 w 1773141"/>
                <a:gd name="connsiteY0" fmla="*/ 0 h 898497"/>
                <a:gd name="connsiteX1" fmla="*/ 278296 w 1773141"/>
                <a:gd name="connsiteY1" fmla="*/ 0 h 898497"/>
                <a:gd name="connsiteX2" fmla="*/ 278296 w 1773141"/>
                <a:gd name="connsiteY2" fmla="*/ 596348 h 898497"/>
                <a:gd name="connsiteX3" fmla="*/ 1502996 w 1773141"/>
                <a:gd name="connsiteY3" fmla="*/ 591219 h 898497"/>
                <a:gd name="connsiteX4" fmla="*/ 1502796 w 1773141"/>
                <a:gd name="connsiteY4" fmla="*/ 0 h 898497"/>
                <a:gd name="connsiteX5" fmla="*/ 1773141 w 1773141"/>
                <a:gd name="connsiteY5" fmla="*/ 0 h 898497"/>
                <a:gd name="connsiteX6" fmla="*/ 1773141 w 1773141"/>
                <a:gd name="connsiteY6" fmla="*/ 898497 h 898497"/>
                <a:gd name="connsiteX7" fmla="*/ 0 w 1773141"/>
                <a:gd name="connsiteY7" fmla="*/ 898497 h 898497"/>
                <a:gd name="connsiteX8" fmla="*/ 0 w 1773141"/>
                <a:gd name="connsiteY8" fmla="*/ 0 h 898497"/>
                <a:gd name="connsiteX0" fmla="*/ 0 w 1773141"/>
                <a:gd name="connsiteY0" fmla="*/ 0 h 898497"/>
                <a:gd name="connsiteX1" fmla="*/ 278296 w 1773141"/>
                <a:gd name="connsiteY1" fmla="*/ 0 h 898497"/>
                <a:gd name="connsiteX2" fmla="*/ 278296 w 1773141"/>
                <a:gd name="connsiteY2" fmla="*/ 596348 h 898497"/>
                <a:gd name="connsiteX3" fmla="*/ 1502996 w 1773141"/>
                <a:gd name="connsiteY3" fmla="*/ 591219 h 898497"/>
                <a:gd name="connsiteX4" fmla="*/ 1502796 w 1773141"/>
                <a:gd name="connsiteY4" fmla="*/ 0 h 898497"/>
                <a:gd name="connsiteX5" fmla="*/ 1773141 w 1773141"/>
                <a:gd name="connsiteY5" fmla="*/ 0 h 898497"/>
                <a:gd name="connsiteX6" fmla="*/ 1773141 w 1773141"/>
                <a:gd name="connsiteY6" fmla="*/ 898497 h 898497"/>
                <a:gd name="connsiteX7" fmla="*/ 0 w 1773141"/>
                <a:gd name="connsiteY7" fmla="*/ 898497 h 898497"/>
                <a:gd name="connsiteX8" fmla="*/ 0 w 1773141"/>
                <a:gd name="connsiteY8" fmla="*/ 0 h 898497"/>
                <a:gd name="connsiteX0" fmla="*/ 17330 w 1773141"/>
                <a:gd name="connsiteY0" fmla="*/ 0 h 898497"/>
                <a:gd name="connsiteX1" fmla="*/ 278296 w 1773141"/>
                <a:gd name="connsiteY1" fmla="*/ 0 h 898497"/>
                <a:gd name="connsiteX2" fmla="*/ 278296 w 1773141"/>
                <a:gd name="connsiteY2" fmla="*/ 596348 h 898497"/>
                <a:gd name="connsiteX3" fmla="*/ 1502996 w 1773141"/>
                <a:gd name="connsiteY3" fmla="*/ 591219 h 898497"/>
                <a:gd name="connsiteX4" fmla="*/ 1502796 w 1773141"/>
                <a:gd name="connsiteY4" fmla="*/ 0 h 898497"/>
                <a:gd name="connsiteX5" fmla="*/ 1773141 w 1773141"/>
                <a:gd name="connsiteY5" fmla="*/ 0 h 898497"/>
                <a:gd name="connsiteX6" fmla="*/ 1773141 w 1773141"/>
                <a:gd name="connsiteY6" fmla="*/ 898497 h 898497"/>
                <a:gd name="connsiteX7" fmla="*/ 0 w 1773141"/>
                <a:gd name="connsiteY7" fmla="*/ 898497 h 898497"/>
                <a:gd name="connsiteX8" fmla="*/ 17330 w 1773141"/>
                <a:gd name="connsiteY8" fmla="*/ 0 h 898497"/>
                <a:gd name="connsiteX0" fmla="*/ 17330 w 1773141"/>
                <a:gd name="connsiteY0" fmla="*/ 0 h 898497"/>
                <a:gd name="connsiteX1" fmla="*/ 278296 w 1773141"/>
                <a:gd name="connsiteY1" fmla="*/ 0 h 898497"/>
                <a:gd name="connsiteX2" fmla="*/ 278296 w 1773141"/>
                <a:gd name="connsiteY2" fmla="*/ 596348 h 898497"/>
                <a:gd name="connsiteX3" fmla="*/ 1502996 w 1773141"/>
                <a:gd name="connsiteY3" fmla="*/ 591219 h 898497"/>
                <a:gd name="connsiteX4" fmla="*/ 1502796 w 1773141"/>
                <a:gd name="connsiteY4" fmla="*/ 0 h 898497"/>
                <a:gd name="connsiteX5" fmla="*/ 1773141 w 1773141"/>
                <a:gd name="connsiteY5" fmla="*/ 0 h 898497"/>
                <a:gd name="connsiteX6" fmla="*/ 1773141 w 1773141"/>
                <a:gd name="connsiteY6" fmla="*/ 898497 h 898497"/>
                <a:gd name="connsiteX7" fmla="*/ 0 w 1773141"/>
                <a:gd name="connsiteY7" fmla="*/ 898497 h 898497"/>
                <a:gd name="connsiteX8" fmla="*/ 17330 w 1773141"/>
                <a:gd name="connsiteY8" fmla="*/ 0 h 898497"/>
                <a:gd name="connsiteX0" fmla="*/ 17330 w 1773141"/>
                <a:gd name="connsiteY0" fmla="*/ 0 h 898497"/>
                <a:gd name="connsiteX1" fmla="*/ 278296 w 1773141"/>
                <a:gd name="connsiteY1" fmla="*/ 0 h 898497"/>
                <a:gd name="connsiteX2" fmla="*/ 278296 w 1773141"/>
                <a:gd name="connsiteY2" fmla="*/ 596348 h 898497"/>
                <a:gd name="connsiteX3" fmla="*/ 1502996 w 1773141"/>
                <a:gd name="connsiteY3" fmla="*/ 591219 h 898497"/>
                <a:gd name="connsiteX4" fmla="*/ 1502796 w 1773141"/>
                <a:gd name="connsiteY4" fmla="*/ 0 h 898497"/>
                <a:gd name="connsiteX5" fmla="*/ 1773141 w 1773141"/>
                <a:gd name="connsiteY5" fmla="*/ 0 h 898497"/>
                <a:gd name="connsiteX6" fmla="*/ 1773141 w 1773141"/>
                <a:gd name="connsiteY6" fmla="*/ 898497 h 898497"/>
                <a:gd name="connsiteX7" fmla="*/ 0 w 1773141"/>
                <a:gd name="connsiteY7" fmla="*/ 898497 h 898497"/>
                <a:gd name="connsiteX8" fmla="*/ 17330 w 1773141"/>
                <a:gd name="connsiteY8" fmla="*/ 0 h 898497"/>
                <a:gd name="connsiteX0" fmla="*/ 0 w 1755811"/>
                <a:gd name="connsiteY0" fmla="*/ 0 h 898497"/>
                <a:gd name="connsiteX1" fmla="*/ 260966 w 1755811"/>
                <a:gd name="connsiteY1" fmla="*/ 0 h 898497"/>
                <a:gd name="connsiteX2" fmla="*/ 260966 w 1755811"/>
                <a:gd name="connsiteY2" fmla="*/ 596348 h 898497"/>
                <a:gd name="connsiteX3" fmla="*/ 1485666 w 1755811"/>
                <a:gd name="connsiteY3" fmla="*/ 591219 h 898497"/>
                <a:gd name="connsiteX4" fmla="*/ 1485466 w 1755811"/>
                <a:gd name="connsiteY4" fmla="*/ 0 h 898497"/>
                <a:gd name="connsiteX5" fmla="*/ 1755811 w 1755811"/>
                <a:gd name="connsiteY5" fmla="*/ 0 h 898497"/>
                <a:gd name="connsiteX6" fmla="*/ 1755811 w 1755811"/>
                <a:gd name="connsiteY6" fmla="*/ 898497 h 898497"/>
                <a:gd name="connsiteX7" fmla="*/ 0 w 1755811"/>
                <a:gd name="connsiteY7" fmla="*/ 898497 h 898497"/>
                <a:gd name="connsiteX8" fmla="*/ 0 w 1755811"/>
                <a:gd name="connsiteY8" fmla="*/ 0 h 898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5811" h="898497">
                  <a:moveTo>
                    <a:pt x="0" y="0"/>
                  </a:moveTo>
                  <a:lnTo>
                    <a:pt x="260966" y="0"/>
                  </a:lnTo>
                  <a:lnTo>
                    <a:pt x="260966" y="596348"/>
                  </a:lnTo>
                  <a:lnTo>
                    <a:pt x="1485666" y="591219"/>
                  </a:lnTo>
                  <a:cubicBezTo>
                    <a:pt x="1485599" y="394146"/>
                    <a:pt x="1485533" y="197073"/>
                    <a:pt x="1485466" y="0"/>
                  </a:cubicBezTo>
                  <a:lnTo>
                    <a:pt x="1755811" y="0"/>
                  </a:lnTo>
                  <a:lnTo>
                    <a:pt x="1755811" y="898497"/>
                  </a:lnTo>
                  <a:lnTo>
                    <a:pt x="0" y="898497"/>
                  </a:lnTo>
                  <a:lnTo>
                    <a:pt x="0" y="0"/>
                  </a:lnTo>
                  <a:close/>
                </a:path>
              </a:pathLst>
            </a:custGeom>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dirty="0"/>
            </a:p>
          </p:txBody>
        </p:sp>
        <p:sp>
          <p:nvSpPr>
            <p:cNvPr id="19492" name="TextBox 41"/>
            <p:cNvSpPr txBox="1">
              <a:spLocks noChangeArrowheads="1"/>
            </p:cNvSpPr>
            <p:nvPr/>
          </p:nvSpPr>
          <p:spPr bwMode="auto">
            <a:xfrm>
              <a:off x="6810375" y="4430713"/>
              <a:ext cx="1068388" cy="231775"/>
            </a:xfrm>
            <a:prstGeom prst="rect">
              <a:avLst/>
            </a:prstGeom>
            <a:noFill/>
            <a:ln w="9525">
              <a:noFill/>
              <a:miter lim="800000"/>
              <a:headEnd/>
              <a:tailEnd/>
            </a:ln>
          </p:spPr>
          <p:txBody>
            <a:bodyPr wrap="none">
              <a:spAutoFit/>
            </a:bodyPr>
            <a:lstStyle/>
            <a:p>
              <a:pPr algn="ctr"/>
              <a:r>
                <a:rPr lang="en-US" sz="900">
                  <a:solidFill>
                    <a:schemeClr val="bg1"/>
                  </a:solidFill>
                </a:rPr>
                <a:t>MIP Environment</a:t>
              </a:r>
            </a:p>
          </p:txBody>
        </p:sp>
        <p:sp>
          <p:nvSpPr>
            <p:cNvPr id="19493" name="TextBox 26"/>
            <p:cNvSpPr txBox="1">
              <a:spLocks noChangeArrowheads="1"/>
            </p:cNvSpPr>
            <p:nvPr/>
          </p:nvSpPr>
          <p:spPr bwMode="auto">
            <a:xfrm>
              <a:off x="6897688" y="4670425"/>
              <a:ext cx="998537" cy="431800"/>
            </a:xfrm>
            <a:prstGeom prst="rect">
              <a:avLst/>
            </a:prstGeom>
            <a:noFill/>
            <a:ln w="9525">
              <a:noFill/>
              <a:miter lim="800000"/>
              <a:headEnd/>
              <a:tailEnd/>
            </a:ln>
          </p:spPr>
          <p:txBody>
            <a:bodyPr wrap="none">
              <a:spAutoFit/>
            </a:bodyPr>
            <a:lstStyle/>
            <a:p>
              <a:pPr algn="ctr"/>
              <a:r>
                <a:rPr lang="en-US" sz="1100"/>
                <a:t>XProtect™</a:t>
              </a:r>
              <a:br>
                <a:rPr lang="en-US" sz="1100"/>
              </a:br>
              <a:r>
                <a:rPr lang="en-US" sz="1100"/>
                <a:t>Event Server</a:t>
              </a:r>
            </a:p>
          </p:txBody>
        </p:sp>
      </p:grpSp>
      <p:grpSp>
        <p:nvGrpSpPr>
          <p:cNvPr id="3" name="Group 51"/>
          <p:cNvGrpSpPr>
            <a:grpSpLocks/>
          </p:cNvGrpSpPr>
          <p:nvPr/>
        </p:nvGrpSpPr>
        <p:grpSpPr bwMode="auto">
          <a:xfrm>
            <a:off x="1258888" y="4056063"/>
            <a:ext cx="5105400" cy="525462"/>
            <a:chOff x="1259632" y="4055665"/>
            <a:chExt cx="5104358" cy="525463"/>
          </a:xfrm>
        </p:grpSpPr>
        <p:sp>
          <p:nvSpPr>
            <p:cNvPr id="42" name="Rounded Rectangle 41"/>
            <p:cNvSpPr/>
            <p:nvPr/>
          </p:nvSpPr>
          <p:spPr>
            <a:xfrm>
              <a:off x="1259632" y="4055665"/>
              <a:ext cx="784065" cy="525463"/>
            </a:xfrm>
            <a:prstGeom prst="roundRect">
              <a:avLst>
                <a:gd name="adj" fmla="val 4560"/>
              </a:avLst>
            </a:prstGeom>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1200" dirty="0"/>
                <a:t>Video &amp;</a:t>
              </a:r>
              <a:br>
                <a:rPr lang="en-US" sz="1200" dirty="0"/>
              </a:br>
              <a:r>
                <a:rPr lang="en-US" sz="1200" dirty="0"/>
                <a:t>Audio</a:t>
              </a:r>
            </a:p>
          </p:txBody>
        </p:sp>
        <p:sp>
          <p:nvSpPr>
            <p:cNvPr id="44" name="Rounded Rectangle 43"/>
            <p:cNvSpPr/>
            <p:nvPr/>
          </p:nvSpPr>
          <p:spPr>
            <a:xfrm>
              <a:off x="2123056" y="4055665"/>
              <a:ext cx="784065" cy="525463"/>
            </a:xfrm>
            <a:prstGeom prst="roundRect">
              <a:avLst>
                <a:gd name="adj" fmla="val 4560"/>
              </a:avLst>
            </a:prstGeom>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1200" dirty="0"/>
                <a:t>Event &amp;</a:t>
              </a:r>
              <a:br>
                <a:rPr lang="en-US" sz="1200" dirty="0"/>
              </a:br>
              <a:r>
                <a:rPr lang="en-US" sz="1200" dirty="0"/>
                <a:t>Alarm</a:t>
              </a:r>
            </a:p>
          </p:txBody>
        </p:sp>
        <p:sp>
          <p:nvSpPr>
            <p:cNvPr id="45" name="Rounded Rectangle 44"/>
            <p:cNvSpPr/>
            <p:nvPr/>
          </p:nvSpPr>
          <p:spPr>
            <a:xfrm>
              <a:off x="2988066" y="4055665"/>
              <a:ext cx="784065" cy="525463"/>
            </a:xfrm>
            <a:prstGeom prst="roundRect">
              <a:avLst>
                <a:gd name="adj" fmla="val 4560"/>
              </a:avLst>
            </a:prstGeom>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1200" dirty="0"/>
                <a:t>Security</a:t>
              </a:r>
            </a:p>
          </p:txBody>
        </p:sp>
        <p:sp>
          <p:nvSpPr>
            <p:cNvPr id="46" name="Rounded Rectangle 45"/>
            <p:cNvSpPr/>
            <p:nvPr/>
          </p:nvSpPr>
          <p:spPr>
            <a:xfrm>
              <a:off x="3851490" y="4055665"/>
              <a:ext cx="784065" cy="525463"/>
            </a:xfrm>
            <a:prstGeom prst="roundRect">
              <a:avLst>
                <a:gd name="adj" fmla="val 4560"/>
              </a:avLst>
            </a:prstGeom>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1200" dirty="0" err="1"/>
                <a:t>Configu</a:t>
              </a:r>
              <a:r>
                <a:rPr lang="en-US" sz="1200" dirty="0"/>
                <a:t>-ration</a:t>
              </a:r>
            </a:p>
          </p:txBody>
        </p:sp>
        <p:sp>
          <p:nvSpPr>
            <p:cNvPr id="47" name="Rounded Rectangle 46"/>
            <p:cNvSpPr/>
            <p:nvPr/>
          </p:nvSpPr>
          <p:spPr>
            <a:xfrm>
              <a:off x="4716501" y="4055665"/>
              <a:ext cx="784065" cy="525463"/>
            </a:xfrm>
            <a:prstGeom prst="roundRect">
              <a:avLst>
                <a:gd name="adj" fmla="val 4560"/>
              </a:avLst>
            </a:prstGeom>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1200" dirty="0"/>
                <a:t>Control</a:t>
              </a:r>
            </a:p>
          </p:txBody>
        </p:sp>
        <p:sp>
          <p:nvSpPr>
            <p:cNvPr id="48" name="Rounded Rectangle 47"/>
            <p:cNvSpPr/>
            <p:nvPr/>
          </p:nvSpPr>
          <p:spPr>
            <a:xfrm>
              <a:off x="5579925" y="4055665"/>
              <a:ext cx="784065" cy="525463"/>
            </a:xfrm>
            <a:prstGeom prst="roundRect">
              <a:avLst>
                <a:gd name="adj" fmla="val 4560"/>
              </a:avLst>
            </a:prstGeom>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1200" dirty="0"/>
                <a:t>System status</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53"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MIP SDK 1.0 Features</a:t>
            </a:r>
          </a:p>
        </p:txBody>
      </p:sp>
      <p:sp>
        <p:nvSpPr>
          <p:cNvPr id="20483" name="Content Placeholder 2"/>
          <p:cNvSpPr>
            <a:spLocks noGrp="1"/>
          </p:cNvSpPr>
          <p:nvPr>
            <p:ph sz="half" idx="1"/>
          </p:nvPr>
        </p:nvSpPr>
        <p:spPr>
          <a:xfrm>
            <a:off x="323850" y="1628775"/>
            <a:ext cx="4104134" cy="4033838"/>
          </a:xfrm>
        </p:spPr>
        <p:txBody>
          <a:bodyPr/>
          <a:lstStyle/>
          <a:p>
            <a:r>
              <a:rPr lang="en-US" sz="1600" dirty="0" smtClean="0"/>
              <a:t>Video &amp; Audio</a:t>
            </a:r>
          </a:p>
          <a:p>
            <a:pPr lvl="1"/>
            <a:r>
              <a:rPr lang="en-US" sz="1400" dirty="0" smtClean="0"/>
              <a:t>Retrieve and display live/recorded video</a:t>
            </a:r>
          </a:p>
          <a:p>
            <a:pPr lvl="1"/>
            <a:r>
              <a:rPr lang="en-US" sz="1400" dirty="0" smtClean="0"/>
              <a:t>Retrieve and play live/recorded audio</a:t>
            </a:r>
          </a:p>
          <a:p>
            <a:pPr lvl="1"/>
            <a:r>
              <a:rPr lang="en-US" sz="1400" dirty="0" smtClean="0"/>
              <a:t>Retrieve and display single frame JPEG images</a:t>
            </a:r>
          </a:p>
          <a:p>
            <a:pPr lvl="1"/>
            <a:r>
              <a:rPr lang="en-US" sz="1400" dirty="0" smtClean="0"/>
              <a:t>Video and Audio export in both AVI and Milestone Video database format</a:t>
            </a:r>
          </a:p>
          <a:p>
            <a:pPr lvl="1"/>
            <a:r>
              <a:rPr lang="en-US" sz="1400" dirty="0" smtClean="0"/>
              <a:t>Place overlay information on live/recorded video in component based implementation as well as Smart Client plug-in </a:t>
            </a:r>
          </a:p>
          <a:p>
            <a:r>
              <a:rPr lang="en-US" sz="1600" dirty="0" smtClean="0"/>
              <a:t>Event &amp; Alarm</a:t>
            </a:r>
          </a:p>
          <a:p>
            <a:pPr lvl="1"/>
            <a:r>
              <a:rPr lang="en-US" sz="1400" dirty="0" smtClean="0"/>
              <a:t>Trigger internal or external events and alarms</a:t>
            </a:r>
          </a:p>
          <a:p>
            <a:pPr lvl="1"/>
            <a:r>
              <a:rPr lang="en-US" sz="1400" dirty="0" smtClean="0"/>
              <a:t>Retrieve list of triggered events</a:t>
            </a:r>
          </a:p>
          <a:p>
            <a:r>
              <a:rPr lang="en-US" sz="1600" dirty="0" smtClean="0"/>
              <a:t>Security</a:t>
            </a:r>
          </a:p>
          <a:p>
            <a:pPr lvl="1"/>
            <a:r>
              <a:rPr lang="en-US" sz="1400" dirty="0" smtClean="0"/>
              <a:t>Manage user rights on plug-in functionality</a:t>
            </a:r>
          </a:p>
          <a:p>
            <a:pPr lvl="1"/>
            <a:r>
              <a:rPr lang="en-US" sz="1400" dirty="0" smtClean="0"/>
              <a:t>Framework for system access and security token handling</a:t>
            </a:r>
          </a:p>
          <a:p>
            <a:endParaRPr lang="en-US" sz="1600" dirty="0" smtClean="0"/>
          </a:p>
        </p:txBody>
      </p:sp>
      <p:sp>
        <p:nvSpPr>
          <p:cNvPr id="8" name="Content Placeholder 7"/>
          <p:cNvSpPr>
            <a:spLocks noGrp="1"/>
          </p:cNvSpPr>
          <p:nvPr>
            <p:ph sz="half" idx="12"/>
          </p:nvPr>
        </p:nvSpPr>
        <p:spPr>
          <a:xfrm>
            <a:off x="4572000" y="1628775"/>
            <a:ext cx="4320480" cy="4033838"/>
          </a:xfrm>
        </p:spPr>
        <p:txBody>
          <a:bodyPr/>
          <a:lstStyle/>
          <a:p>
            <a:r>
              <a:rPr lang="en-US" sz="1600" dirty="0" smtClean="0"/>
              <a:t>Configuration</a:t>
            </a:r>
          </a:p>
          <a:p>
            <a:pPr lvl="1"/>
            <a:r>
              <a:rPr lang="en-US" sz="1400" dirty="0" smtClean="0"/>
              <a:t>Retrieve VMS configuration including Camera, User and alarm information</a:t>
            </a:r>
          </a:p>
          <a:p>
            <a:pPr lvl="1"/>
            <a:r>
              <a:rPr lang="en-US" sz="1400" dirty="0" smtClean="0"/>
              <a:t>Save and retrieve MIP Plug-in configuration</a:t>
            </a:r>
          </a:p>
          <a:p>
            <a:r>
              <a:rPr lang="en-US" sz="1600" dirty="0" smtClean="0"/>
              <a:t>Control</a:t>
            </a:r>
          </a:p>
          <a:p>
            <a:pPr lvl="1"/>
            <a:r>
              <a:rPr lang="en-US" sz="1400" dirty="0" smtClean="0"/>
              <a:t>Send PTZ commands to devices</a:t>
            </a:r>
          </a:p>
          <a:p>
            <a:pPr lvl="1"/>
            <a:r>
              <a:rPr lang="en-US" sz="1400" dirty="0" smtClean="0"/>
              <a:t>Retrieve PTZ position from absolute PTZ cameras</a:t>
            </a:r>
          </a:p>
          <a:p>
            <a:pPr lvl="1"/>
            <a:r>
              <a:rPr lang="en-US" sz="1400" dirty="0" smtClean="0"/>
              <a:t>Send a start or stop recording  event from a specific device</a:t>
            </a:r>
          </a:p>
          <a:p>
            <a:pPr lvl="1"/>
            <a:r>
              <a:rPr lang="en-US" sz="1400" dirty="0" smtClean="0"/>
              <a:t>Activate external output</a:t>
            </a:r>
          </a:p>
          <a:p>
            <a:pPr lvl="1"/>
            <a:r>
              <a:rPr lang="en-US" sz="1400" dirty="0" smtClean="0"/>
              <a:t>Control Smart Wall functionality</a:t>
            </a:r>
          </a:p>
          <a:p>
            <a:pPr lvl="1"/>
            <a:r>
              <a:rPr lang="en-US" sz="1400" dirty="0" smtClean="0"/>
              <a:t>Send camera to a Matrix monitor</a:t>
            </a:r>
          </a:p>
          <a:p>
            <a:pPr lvl="1"/>
            <a:r>
              <a:rPr lang="en-US" sz="1400" dirty="0" smtClean="0"/>
              <a:t>Send  command messages to MIP SDK plug-ins</a:t>
            </a:r>
          </a:p>
          <a:p>
            <a:r>
              <a:rPr lang="en-US" sz="1600" dirty="0" smtClean="0"/>
              <a:t>System Status</a:t>
            </a:r>
          </a:p>
          <a:p>
            <a:pPr lvl="1"/>
            <a:r>
              <a:rPr lang="en-US" sz="1400" dirty="0" smtClean="0"/>
              <a:t>Receive all status messages from the VMS system including server disk and CPU usage and all triggered events</a:t>
            </a:r>
          </a:p>
          <a:p>
            <a:endParaRPr lang="en-US" sz="16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8"/>
          <p:cNvSpPr>
            <a:spLocks noGrp="1"/>
          </p:cNvSpPr>
          <p:nvPr>
            <p:ph type="title"/>
          </p:nvPr>
        </p:nvSpPr>
        <p:spPr>
          <a:xfrm>
            <a:off x="250825" y="274638"/>
            <a:ext cx="7821613" cy="850900"/>
          </a:xfrm>
        </p:spPr>
        <p:txBody>
          <a:bodyPr/>
          <a:lstStyle/>
          <a:p>
            <a:pPr eaLnBrk="1" hangingPunct="1"/>
            <a:r>
              <a:rPr lang="en-US" smtClean="0"/>
              <a:t>Milestone Integration Platform</a:t>
            </a:r>
            <a:br>
              <a:rPr lang="en-US" smtClean="0"/>
            </a:br>
            <a:r>
              <a:rPr lang="en-US" sz="1800" smtClean="0"/>
              <a:t> Architecture Overview</a:t>
            </a:r>
            <a:endParaRPr lang="en-US" smtClean="0"/>
          </a:p>
        </p:txBody>
      </p:sp>
      <p:grpSp>
        <p:nvGrpSpPr>
          <p:cNvPr id="2" name="Group 63"/>
          <p:cNvGrpSpPr>
            <a:grpSpLocks/>
          </p:cNvGrpSpPr>
          <p:nvPr/>
        </p:nvGrpSpPr>
        <p:grpSpPr bwMode="auto">
          <a:xfrm>
            <a:off x="1116013" y="1557338"/>
            <a:ext cx="6035675" cy="4984750"/>
            <a:chOff x="1488405" y="1557338"/>
            <a:chExt cx="6036345" cy="4984750"/>
          </a:xfrm>
        </p:grpSpPr>
        <p:sp>
          <p:nvSpPr>
            <p:cNvPr id="21526" name="Rectangle 41"/>
            <p:cNvSpPr>
              <a:spLocks noChangeArrowheads="1"/>
            </p:cNvSpPr>
            <p:nvPr/>
          </p:nvSpPr>
          <p:spPr bwMode="auto">
            <a:xfrm>
              <a:off x="3698875" y="1971675"/>
              <a:ext cx="1357313" cy="230188"/>
            </a:xfrm>
            <a:prstGeom prst="rect">
              <a:avLst/>
            </a:prstGeom>
            <a:noFill/>
            <a:ln w="9525">
              <a:noFill/>
              <a:miter lim="800000"/>
              <a:headEnd/>
              <a:tailEnd/>
            </a:ln>
          </p:spPr>
          <p:txBody>
            <a:bodyPr wrap="none">
              <a:spAutoFit/>
            </a:bodyPr>
            <a:lstStyle/>
            <a:p>
              <a:r>
                <a:rPr lang="en-US" sz="900"/>
                <a:t>Component Integration</a:t>
              </a:r>
            </a:p>
          </p:txBody>
        </p:sp>
        <p:cxnSp>
          <p:nvCxnSpPr>
            <p:cNvPr id="49" name="Straight Connector 48"/>
            <p:cNvCxnSpPr/>
            <p:nvPr/>
          </p:nvCxnSpPr>
          <p:spPr bwMode="auto">
            <a:xfrm rot="16200000" flipH="1">
              <a:off x="4070000" y="3532188"/>
              <a:ext cx="596900" cy="0"/>
            </a:xfrm>
            <a:prstGeom prst="line">
              <a:avLst/>
            </a:prstGeom>
            <a:ln w="28575">
              <a:solidFill>
                <a:schemeClr val="accent2"/>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1528" name="Rectangle 41"/>
            <p:cNvSpPr>
              <a:spLocks noChangeArrowheads="1"/>
            </p:cNvSpPr>
            <p:nvPr/>
          </p:nvSpPr>
          <p:spPr bwMode="auto">
            <a:xfrm>
              <a:off x="5954713" y="1973263"/>
              <a:ext cx="812800" cy="230187"/>
            </a:xfrm>
            <a:prstGeom prst="rect">
              <a:avLst/>
            </a:prstGeom>
            <a:noFill/>
            <a:ln w="9525">
              <a:noFill/>
              <a:miter lim="800000"/>
              <a:headEnd/>
              <a:tailEnd/>
            </a:ln>
          </p:spPr>
          <p:txBody>
            <a:bodyPr wrap="none">
              <a:spAutoFit/>
            </a:bodyPr>
            <a:lstStyle/>
            <a:p>
              <a:r>
                <a:rPr lang="en-US" sz="900"/>
                <a:t>MIP Plug-In</a:t>
              </a:r>
              <a:endParaRPr lang="en-US"/>
            </a:p>
          </p:txBody>
        </p:sp>
        <p:sp>
          <p:nvSpPr>
            <p:cNvPr id="21529" name="Rectangle 44"/>
            <p:cNvSpPr>
              <a:spLocks noChangeArrowheads="1"/>
            </p:cNvSpPr>
            <p:nvPr/>
          </p:nvSpPr>
          <p:spPr bwMode="auto">
            <a:xfrm>
              <a:off x="2209800" y="1973263"/>
              <a:ext cx="1123950" cy="230187"/>
            </a:xfrm>
            <a:prstGeom prst="rect">
              <a:avLst/>
            </a:prstGeom>
            <a:noFill/>
            <a:ln w="9525">
              <a:noFill/>
              <a:miter lim="800000"/>
              <a:headEnd/>
              <a:tailEnd/>
            </a:ln>
          </p:spPr>
          <p:txBody>
            <a:bodyPr wrap="none">
              <a:spAutoFit/>
            </a:bodyPr>
            <a:lstStyle/>
            <a:p>
              <a:r>
                <a:rPr lang="en-US" sz="900"/>
                <a:t>Protocol Integration</a:t>
              </a:r>
              <a:endParaRPr lang="en-US"/>
            </a:p>
          </p:txBody>
        </p:sp>
        <p:sp>
          <p:nvSpPr>
            <p:cNvPr id="40" name="Left-Right Arrow 39"/>
            <p:cNvSpPr/>
            <p:nvPr/>
          </p:nvSpPr>
          <p:spPr bwMode="auto">
            <a:xfrm rot="16200000">
              <a:off x="2525184" y="3448038"/>
              <a:ext cx="492125" cy="234976"/>
            </a:xfrm>
            <a:prstGeom prst="leftRightArrow">
              <a:avLst>
                <a:gd name="adj1" fmla="val 50000"/>
                <a:gd name="adj2" fmla="val 18145"/>
              </a:avLst>
            </a:prstGeom>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lIns="0" tIns="0" rIns="0" bIns="0" anchor="ctr"/>
            <a:lstStyle/>
            <a:p>
              <a:pPr algn="ctr">
                <a:defRPr/>
              </a:pPr>
              <a:endParaRPr lang="en-US" sz="700" dirty="0"/>
            </a:p>
          </p:txBody>
        </p:sp>
        <p:sp>
          <p:nvSpPr>
            <p:cNvPr id="42" name="Rounded Rectangle 41"/>
            <p:cNvSpPr/>
            <p:nvPr/>
          </p:nvSpPr>
          <p:spPr>
            <a:xfrm>
              <a:off x="2004399" y="3128963"/>
              <a:ext cx="5520351" cy="1103312"/>
            </a:xfrm>
            <a:prstGeom prst="roundRect">
              <a:avLst>
                <a:gd name="adj" fmla="val 13954"/>
              </a:avLst>
            </a:prstGeom>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sz="1000" dirty="0">
                <a:solidFill>
                  <a:schemeClr val="tx1"/>
                </a:solidFill>
              </a:endParaRPr>
            </a:p>
          </p:txBody>
        </p:sp>
        <p:sp>
          <p:nvSpPr>
            <p:cNvPr id="44" name="Rounded Rectangle 43"/>
            <p:cNvSpPr/>
            <p:nvPr/>
          </p:nvSpPr>
          <p:spPr>
            <a:xfrm>
              <a:off x="2004399" y="1749425"/>
              <a:ext cx="5520351" cy="1103313"/>
            </a:xfrm>
            <a:prstGeom prst="roundRect">
              <a:avLst>
                <a:gd name="adj" fmla="val 13954"/>
              </a:avLst>
            </a:prstGeom>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sz="1000" dirty="0">
                <a:solidFill>
                  <a:schemeClr val="tx1"/>
                </a:solidFill>
              </a:endParaRPr>
            </a:p>
          </p:txBody>
        </p:sp>
        <p:sp>
          <p:nvSpPr>
            <p:cNvPr id="55" name="Rounded Rectangle 54"/>
            <p:cNvSpPr/>
            <p:nvPr/>
          </p:nvSpPr>
          <p:spPr>
            <a:xfrm>
              <a:off x="2004399" y="1557338"/>
              <a:ext cx="5520351" cy="152400"/>
            </a:xfrm>
            <a:prstGeom prst="roundRect">
              <a:avLst>
                <a:gd name="adj" fmla="val 4560"/>
              </a:avLst>
            </a:prstGeom>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1100" dirty="0"/>
                <a:t>MIP Environment interfaces</a:t>
              </a:r>
            </a:p>
          </p:txBody>
        </p:sp>
        <p:sp>
          <p:nvSpPr>
            <p:cNvPr id="56" name="Rounded Rectangle 55"/>
            <p:cNvSpPr/>
            <p:nvPr/>
          </p:nvSpPr>
          <p:spPr>
            <a:xfrm>
              <a:off x="1488405" y="3212976"/>
              <a:ext cx="432048" cy="881061"/>
            </a:xfrm>
            <a:prstGeom prst="roundRect">
              <a:avLst>
                <a:gd name="adj" fmla="val 4560"/>
              </a:avLst>
            </a:prstGeom>
            <a:noFill/>
            <a:ln>
              <a:noFill/>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vert270" anchor="ctr"/>
            <a:lstStyle/>
            <a:p>
              <a:pPr algn="ctr">
                <a:defRPr/>
              </a:pPr>
              <a:r>
                <a:rPr lang="en-US" sz="1100" dirty="0">
                  <a:solidFill>
                    <a:schemeClr val="tx1"/>
                  </a:solidFill>
                </a:rPr>
                <a:t>Component</a:t>
              </a:r>
            </a:p>
            <a:p>
              <a:pPr algn="ctr">
                <a:defRPr/>
              </a:pPr>
              <a:r>
                <a:rPr lang="en-US" sz="1100" dirty="0">
                  <a:solidFill>
                    <a:schemeClr val="tx1"/>
                  </a:solidFill>
                </a:rPr>
                <a:t>Layer</a:t>
              </a:r>
            </a:p>
          </p:txBody>
        </p:sp>
        <p:sp>
          <p:nvSpPr>
            <p:cNvPr id="58" name="Rounded Rectangle 57"/>
            <p:cNvSpPr/>
            <p:nvPr/>
          </p:nvSpPr>
          <p:spPr>
            <a:xfrm>
              <a:off x="1488405" y="4636171"/>
              <a:ext cx="432048" cy="881061"/>
            </a:xfrm>
            <a:prstGeom prst="roundRect">
              <a:avLst>
                <a:gd name="adj" fmla="val 4560"/>
              </a:avLst>
            </a:prstGeom>
            <a:noFill/>
            <a:ln>
              <a:noFill/>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vert270" anchor="ctr"/>
            <a:lstStyle/>
            <a:p>
              <a:pPr algn="ctr">
                <a:defRPr/>
              </a:pPr>
              <a:r>
                <a:rPr lang="en-US" sz="1100" dirty="0">
                  <a:solidFill>
                    <a:schemeClr val="tx1"/>
                  </a:solidFill>
                </a:rPr>
                <a:t>Protocols</a:t>
              </a:r>
            </a:p>
            <a:p>
              <a:pPr algn="ctr">
                <a:defRPr/>
              </a:pPr>
              <a:r>
                <a:rPr lang="en-US" sz="1100" dirty="0">
                  <a:solidFill>
                    <a:schemeClr val="tx1"/>
                  </a:solidFill>
                </a:rPr>
                <a:t>Layer</a:t>
              </a:r>
            </a:p>
          </p:txBody>
        </p:sp>
        <p:sp>
          <p:nvSpPr>
            <p:cNvPr id="59" name="Rounded Rectangle 58"/>
            <p:cNvSpPr/>
            <p:nvPr/>
          </p:nvSpPr>
          <p:spPr>
            <a:xfrm>
              <a:off x="1488405" y="1731021"/>
              <a:ext cx="432048" cy="977899"/>
            </a:xfrm>
            <a:prstGeom prst="roundRect">
              <a:avLst>
                <a:gd name="adj" fmla="val 4560"/>
              </a:avLst>
            </a:prstGeom>
            <a:noFill/>
            <a:ln>
              <a:noFill/>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vert270" anchor="ctr"/>
            <a:lstStyle/>
            <a:p>
              <a:pPr algn="ctr">
                <a:defRPr/>
              </a:pPr>
              <a:r>
                <a:rPr lang="en-US" sz="1100" dirty="0">
                  <a:solidFill>
                    <a:schemeClr val="tx1"/>
                  </a:solidFill>
                </a:rPr>
                <a:t> Abstraction</a:t>
              </a:r>
            </a:p>
            <a:p>
              <a:pPr algn="ctr">
                <a:defRPr/>
              </a:pPr>
              <a:r>
                <a:rPr lang="en-US" sz="1100" dirty="0">
                  <a:solidFill>
                    <a:schemeClr val="tx1"/>
                  </a:solidFill>
                </a:rPr>
                <a:t>Layer</a:t>
              </a:r>
            </a:p>
          </p:txBody>
        </p:sp>
        <p:sp>
          <p:nvSpPr>
            <p:cNvPr id="21" name="Rounded Rectangle 20"/>
            <p:cNvSpPr/>
            <p:nvPr/>
          </p:nvSpPr>
          <p:spPr>
            <a:xfrm>
              <a:off x="2004399" y="4557713"/>
              <a:ext cx="5520351" cy="1103312"/>
            </a:xfrm>
            <a:prstGeom prst="roundRect">
              <a:avLst>
                <a:gd name="adj" fmla="val 13954"/>
              </a:avLst>
            </a:prstGeom>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sz="1000" dirty="0">
                <a:solidFill>
                  <a:schemeClr val="tx1"/>
                </a:solidFill>
              </a:endParaRPr>
            </a:p>
          </p:txBody>
        </p:sp>
        <p:sp>
          <p:nvSpPr>
            <p:cNvPr id="32" name="Rounded Rectangle 31"/>
            <p:cNvSpPr/>
            <p:nvPr/>
          </p:nvSpPr>
          <p:spPr>
            <a:xfrm>
              <a:off x="3045792" y="4658074"/>
              <a:ext cx="468223" cy="881062"/>
            </a:xfrm>
            <a:prstGeom prst="roundRect">
              <a:avLst>
                <a:gd name="adj" fmla="val 4560"/>
              </a:avLst>
            </a:prstGeom>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vert270" anchor="ctr"/>
            <a:lstStyle/>
            <a:p>
              <a:pPr algn="ctr">
                <a:defRPr/>
              </a:pPr>
              <a:r>
                <a:rPr lang="en-US" sz="1100" dirty="0"/>
                <a:t>Server Command</a:t>
              </a:r>
            </a:p>
          </p:txBody>
        </p:sp>
        <p:sp>
          <p:nvSpPr>
            <p:cNvPr id="46" name="Rounded Rectangle 45"/>
            <p:cNvSpPr/>
            <p:nvPr/>
          </p:nvSpPr>
          <p:spPr>
            <a:xfrm>
              <a:off x="3567336" y="4658075"/>
              <a:ext cx="486568" cy="881062"/>
            </a:xfrm>
            <a:prstGeom prst="roundRect">
              <a:avLst>
                <a:gd name="adj" fmla="val 4560"/>
              </a:avLst>
            </a:prstGeom>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vert270" anchor="ctr"/>
            <a:lstStyle/>
            <a:p>
              <a:pPr algn="ctr">
                <a:defRPr/>
              </a:pPr>
              <a:r>
                <a:rPr lang="en-US" sz="1100" dirty="0"/>
                <a:t>Recorder</a:t>
              </a:r>
            </a:p>
            <a:p>
              <a:pPr algn="ctr">
                <a:defRPr/>
              </a:pPr>
              <a:r>
                <a:rPr lang="en-US" sz="1100" dirty="0"/>
                <a:t>Command</a:t>
              </a:r>
            </a:p>
          </p:txBody>
        </p:sp>
        <p:sp>
          <p:nvSpPr>
            <p:cNvPr id="47" name="Rounded Rectangle 46"/>
            <p:cNvSpPr/>
            <p:nvPr/>
          </p:nvSpPr>
          <p:spPr>
            <a:xfrm>
              <a:off x="4125912" y="4658075"/>
              <a:ext cx="476677" cy="881061"/>
            </a:xfrm>
            <a:prstGeom prst="roundRect">
              <a:avLst>
                <a:gd name="adj" fmla="val 4560"/>
              </a:avLst>
            </a:prstGeom>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vert270" anchor="ctr"/>
            <a:lstStyle/>
            <a:p>
              <a:pPr algn="ctr">
                <a:defRPr/>
              </a:pPr>
              <a:r>
                <a:rPr lang="en-US" sz="1100" dirty="0"/>
                <a:t>Image</a:t>
              </a:r>
            </a:p>
            <a:p>
              <a:pPr algn="ctr">
                <a:defRPr/>
              </a:pPr>
              <a:r>
                <a:rPr lang="en-US" sz="1100" dirty="0"/>
                <a:t>Server</a:t>
              </a:r>
            </a:p>
          </p:txBody>
        </p:sp>
        <p:sp>
          <p:nvSpPr>
            <p:cNvPr id="48" name="Rounded Rectangle 47"/>
            <p:cNvSpPr/>
            <p:nvPr/>
          </p:nvSpPr>
          <p:spPr>
            <a:xfrm>
              <a:off x="4675558" y="4658076"/>
              <a:ext cx="458466" cy="881062"/>
            </a:xfrm>
            <a:prstGeom prst="roundRect">
              <a:avLst>
                <a:gd name="adj" fmla="val 4560"/>
              </a:avLst>
            </a:prstGeom>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vert270" anchor="ctr"/>
            <a:lstStyle/>
            <a:p>
              <a:pPr algn="ctr">
                <a:defRPr/>
              </a:pPr>
              <a:r>
                <a:rPr lang="en-US" sz="1100" dirty="0"/>
                <a:t>Central</a:t>
              </a:r>
            </a:p>
          </p:txBody>
        </p:sp>
        <p:sp>
          <p:nvSpPr>
            <p:cNvPr id="52" name="Rounded Rectangle 51"/>
            <p:cNvSpPr/>
            <p:nvPr/>
          </p:nvSpPr>
          <p:spPr>
            <a:xfrm>
              <a:off x="5218336" y="4658077"/>
              <a:ext cx="464702" cy="881059"/>
            </a:xfrm>
            <a:prstGeom prst="roundRect">
              <a:avLst>
                <a:gd name="adj" fmla="val 4560"/>
              </a:avLst>
            </a:prstGeom>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vert270" anchor="ctr"/>
            <a:lstStyle/>
            <a:p>
              <a:pPr algn="ctr">
                <a:defRPr/>
              </a:pPr>
              <a:r>
                <a:rPr lang="en-US" sz="1100" dirty="0"/>
                <a:t>Status</a:t>
              </a:r>
            </a:p>
          </p:txBody>
        </p:sp>
        <p:sp>
          <p:nvSpPr>
            <p:cNvPr id="53" name="Rounded Rectangle 52"/>
            <p:cNvSpPr/>
            <p:nvPr/>
          </p:nvSpPr>
          <p:spPr>
            <a:xfrm>
              <a:off x="5757070" y="4658077"/>
              <a:ext cx="460988" cy="881059"/>
            </a:xfrm>
            <a:prstGeom prst="roundRect">
              <a:avLst>
                <a:gd name="adj" fmla="val 4560"/>
              </a:avLst>
            </a:prstGeom>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vert270" anchor="ctr"/>
            <a:lstStyle/>
            <a:p>
              <a:pPr algn="ctr">
                <a:defRPr/>
              </a:pPr>
              <a:r>
                <a:rPr lang="en-US" sz="1100" dirty="0"/>
                <a:t>Transact</a:t>
              </a:r>
            </a:p>
          </p:txBody>
        </p:sp>
        <p:sp>
          <p:nvSpPr>
            <p:cNvPr id="54" name="Rounded Rectangle 53"/>
            <p:cNvSpPr/>
            <p:nvPr/>
          </p:nvSpPr>
          <p:spPr>
            <a:xfrm>
              <a:off x="6300192" y="4658077"/>
              <a:ext cx="432048" cy="881061"/>
            </a:xfrm>
            <a:prstGeom prst="roundRect">
              <a:avLst>
                <a:gd name="adj" fmla="val 4560"/>
              </a:avLst>
            </a:prstGeom>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vert270" anchor="ctr"/>
            <a:lstStyle/>
            <a:p>
              <a:pPr algn="ctr">
                <a:defRPr/>
              </a:pPr>
              <a:r>
                <a:rPr lang="en-US" sz="1100" dirty="0"/>
                <a:t>Alarm</a:t>
              </a:r>
            </a:p>
          </p:txBody>
        </p:sp>
        <p:sp>
          <p:nvSpPr>
            <p:cNvPr id="65" name="Rounded Rectangle 64"/>
            <p:cNvSpPr/>
            <p:nvPr/>
          </p:nvSpPr>
          <p:spPr>
            <a:xfrm>
              <a:off x="2004399" y="4356100"/>
              <a:ext cx="5520351" cy="152400"/>
            </a:xfrm>
            <a:prstGeom prst="roundRect">
              <a:avLst>
                <a:gd name="adj" fmla="val 4560"/>
              </a:avLst>
            </a:prstGeom>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1100" dirty="0"/>
                <a:t>Protocol interfaces</a:t>
              </a:r>
            </a:p>
          </p:txBody>
        </p:sp>
        <p:sp>
          <p:nvSpPr>
            <p:cNvPr id="66" name="Rounded Rectangle 65"/>
            <p:cNvSpPr/>
            <p:nvPr/>
          </p:nvSpPr>
          <p:spPr>
            <a:xfrm>
              <a:off x="2004399" y="2976563"/>
              <a:ext cx="5520351" cy="152400"/>
            </a:xfrm>
            <a:prstGeom prst="roundRect">
              <a:avLst>
                <a:gd name="adj" fmla="val 4560"/>
              </a:avLst>
            </a:prstGeom>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1100" dirty="0"/>
                <a:t>Component interfaces</a:t>
              </a:r>
            </a:p>
          </p:txBody>
        </p:sp>
        <p:sp>
          <p:nvSpPr>
            <p:cNvPr id="68" name="Rounded Rectangle 67"/>
            <p:cNvSpPr/>
            <p:nvPr/>
          </p:nvSpPr>
          <p:spPr>
            <a:xfrm>
              <a:off x="3563987" y="3284984"/>
              <a:ext cx="579074" cy="823120"/>
            </a:xfrm>
            <a:prstGeom prst="roundRect">
              <a:avLst>
                <a:gd name="adj" fmla="val 4560"/>
              </a:avLst>
            </a:prstGeom>
            <a:gradFill>
              <a:gsLst>
                <a:gs pos="0">
                  <a:schemeClr val="accent1">
                    <a:lumMod val="50000"/>
                  </a:schemeClr>
                </a:gs>
                <a:gs pos="39999">
                  <a:schemeClr val="accent1">
                    <a:lumMod val="75000"/>
                  </a:schemeClr>
                </a:gs>
                <a:gs pos="70000">
                  <a:schemeClr val="accent1">
                    <a:lumMod val="75000"/>
                  </a:schemeClr>
                </a:gs>
                <a:gs pos="100000">
                  <a:schemeClr val="accent1">
                    <a:lumMod val="75000"/>
                  </a:schemeClr>
                </a:gs>
              </a:gsLst>
              <a:lin ang="16200000" scaled="0"/>
            </a:gradFill>
            <a:ln>
              <a:solidFill>
                <a:schemeClr val="accent1">
                  <a:lumMod val="50000"/>
                </a:schemeClr>
              </a:solidFill>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vert270" anchor="ctr"/>
            <a:lstStyle/>
            <a:p>
              <a:pPr algn="ctr">
                <a:defRPr/>
              </a:pPr>
              <a:r>
                <a:rPr lang="en-US" sz="1100" dirty="0"/>
                <a:t>Image</a:t>
              </a:r>
            </a:p>
            <a:p>
              <a:pPr algn="ctr">
                <a:defRPr/>
              </a:pPr>
              <a:r>
                <a:rPr lang="en-US" sz="1100" dirty="0"/>
                <a:t>Viewer</a:t>
              </a:r>
            </a:p>
          </p:txBody>
        </p:sp>
        <p:sp>
          <p:nvSpPr>
            <p:cNvPr id="69" name="Rounded Rectangle 68"/>
            <p:cNvSpPr/>
            <p:nvPr/>
          </p:nvSpPr>
          <p:spPr>
            <a:xfrm>
              <a:off x="4212059" y="3284984"/>
              <a:ext cx="579074" cy="823120"/>
            </a:xfrm>
            <a:prstGeom prst="roundRect">
              <a:avLst>
                <a:gd name="adj" fmla="val 4560"/>
              </a:avLst>
            </a:prstGeom>
            <a:gradFill>
              <a:gsLst>
                <a:gs pos="0">
                  <a:schemeClr val="accent1">
                    <a:lumMod val="50000"/>
                  </a:schemeClr>
                </a:gs>
                <a:gs pos="39999">
                  <a:schemeClr val="accent1">
                    <a:lumMod val="75000"/>
                  </a:schemeClr>
                </a:gs>
                <a:gs pos="70000">
                  <a:schemeClr val="accent1">
                    <a:lumMod val="75000"/>
                  </a:schemeClr>
                </a:gs>
                <a:gs pos="100000">
                  <a:schemeClr val="accent1">
                    <a:lumMod val="75000"/>
                  </a:schemeClr>
                </a:gs>
              </a:gsLst>
              <a:lin ang="16200000" scaled="0"/>
            </a:gradFill>
            <a:ln>
              <a:solidFill>
                <a:schemeClr val="accent1">
                  <a:lumMod val="50000"/>
                </a:schemeClr>
              </a:solidFill>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vert270" anchor="ctr"/>
            <a:lstStyle/>
            <a:p>
              <a:pPr algn="ctr">
                <a:defRPr/>
              </a:pPr>
              <a:r>
                <a:rPr lang="en-US" sz="1100" dirty="0"/>
                <a:t>Audio</a:t>
              </a:r>
            </a:p>
            <a:p>
              <a:pPr algn="ctr">
                <a:defRPr/>
              </a:pPr>
              <a:r>
                <a:rPr lang="en-US" sz="1100" dirty="0"/>
                <a:t>Player</a:t>
              </a:r>
            </a:p>
          </p:txBody>
        </p:sp>
        <p:sp>
          <p:nvSpPr>
            <p:cNvPr id="70" name="Rounded Rectangle 69"/>
            <p:cNvSpPr/>
            <p:nvPr/>
          </p:nvSpPr>
          <p:spPr>
            <a:xfrm>
              <a:off x="4863141" y="3284984"/>
              <a:ext cx="579074" cy="823120"/>
            </a:xfrm>
            <a:prstGeom prst="roundRect">
              <a:avLst>
                <a:gd name="adj" fmla="val 4560"/>
              </a:avLst>
            </a:prstGeom>
            <a:gradFill>
              <a:gsLst>
                <a:gs pos="0">
                  <a:schemeClr val="accent1">
                    <a:lumMod val="50000"/>
                  </a:schemeClr>
                </a:gs>
                <a:gs pos="39999">
                  <a:schemeClr val="accent1">
                    <a:lumMod val="75000"/>
                  </a:schemeClr>
                </a:gs>
                <a:gs pos="70000">
                  <a:schemeClr val="accent1">
                    <a:lumMod val="75000"/>
                  </a:schemeClr>
                </a:gs>
                <a:gs pos="100000">
                  <a:schemeClr val="accent1">
                    <a:lumMod val="75000"/>
                  </a:schemeClr>
                </a:gs>
              </a:gsLst>
              <a:lin ang="16200000" scaled="0"/>
            </a:gradFill>
            <a:ln>
              <a:solidFill>
                <a:schemeClr val="accent1">
                  <a:lumMod val="50000"/>
                </a:schemeClr>
              </a:solidFill>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vert270" anchor="ctr"/>
            <a:lstStyle/>
            <a:p>
              <a:pPr algn="ctr">
                <a:defRPr/>
              </a:pPr>
              <a:r>
                <a:rPr lang="en-US" sz="1100" dirty="0"/>
                <a:t>Image</a:t>
              </a:r>
            </a:p>
            <a:p>
              <a:pPr algn="ctr">
                <a:defRPr/>
              </a:pPr>
              <a:r>
                <a:rPr lang="en-US" sz="1100" dirty="0"/>
                <a:t>Export</a:t>
              </a:r>
            </a:p>
          </p:txBody>
        </p:sp>
        <p:sp>
          <p:nvSpPr>
            <p:cNvPr id="71" name="Rounded Rectangle 70"/>
            <p:cNvSpPr/>
            <p:nvPr/>
          </p:nvSpPr>
          <p:spPr>
            <a:xfrm>
              <a:off x="5511213" y="3284984"/>
              <a:ext cx="579074" cy="823120"/>
            </a:xfrm>
            <a:prstGeom prst="roundRect">
              <a:avLst>
                <a:gd name="adj" fmla="val 4560"/>
              </a:avLst>
            </a:prstGeom>
            <a:gradFill>
              <a:gsLst>
                <a:gs pos="0">
                  <a:schemeClr val="accent1">
                    <a:lumMod val="50000"/>
                  </a:schemeClr>
                </a:gs>
                <a:gs pos="39999">
                  <a:schemeClr val="accent1">
                    <a:lumMod val="75000"/>
                  </a:schemeClr>
                </a:gs>
                <a:gs pos="70000">
                  <a:schemeClr val="accent1">
                    <a:lumMod val="75000"/>
                  </a:schemeClr>
                </a:gs>
                <a:gs pos="100000">
                  <a:schemeClr val="accent1">
                    <a:lumMod val="75000"/>
                  </a:schemeClr>
                </a:gs>
              </a:gsLst>
              <a:lin ang="16200000" scaled="0"/>
            </a:gradFill>
            <a:ln>
              <a:solidFill>
                <a:schemeClr val="accent1">
                  <a:lumMod val="50000"/>
                </a:schemeClr>
              </a:solidFill>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vert270" anchor="ctr"/>
            <a:lstStyle/>
            <a:p>
              <a:pPr algn="ctr">
                <a:defRPr/>
              </a:pPr>
              <a:r>
                <a:rPr lang="en-US" sz="1100" dirty="0"/>
                <a:t>Engine</a:t>
              </a:r>
            </a:p>
            <a:p>
              <a:pPr algn="ctr">
                <a:defRPr/>
              </a:pPr>
              <a:r>
                <a:rPr lang="en-US" sz="1100" dirty="0"/>
                <a:t>Manager</a:t>
              </a:r>
            </a:p>
          </p:txBody>
        </p:sp>
        <p:sp>
          <p:nvSpPr>
            <p:cNvPr id="72" name="Rounded Rectangle 71"/>
            <p:cNvSpPr/>
            <p:nvPr/>
          </p:nvSpPr>
          <p:spPr>
            <a:xfrm>
              <a:off x="6159285" y="3284984"/>
              <a:ext cx="579074" cy="823120"/>
            </a:xfrm>
            <a:prstGeom prst="roundRect">
              <a:avLst>
                <a:gd name="adj" fmla="val 4560"/>
              </a:avLst>
            </a:prstGeom>
            <a:gradFill>
              <a:gsLst>
                <a:gs pos="0">
                  <a:schemeClr val="accent1">
                    <a:lumMod val="50000"/>
                  </a:schemeClr>
                </a:gs>
                <a:gs pos="39999">
                  <a:schemeClr val="accent1">
                    <a:lumMod val="75000"/>
                  </a:schemeClr>
                </a:gs>
                <a:gs pos="70000">
                  <a:schemeClr val="accent1">
                    <a:lumMod val="75000"/>
                  </a:schemeClr>
                </a:gs>
                <a:gs pos="100000">
                  <a:schemeClr val="accent1">
                    <a:lumMod val="75000"/>
                  </a:schemeClr>
                </a:gs>
              </a:gsLst>
              <a:lin ang="16200000" scaled="0"/>
            </a:gradFill>
            <a:ln>
              <a:solidFill>
                <a:schemeClr val="accent1">
                  <a:lumMod val="50000"/>
                </a:schemeClr>
              </a:solidFill>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vert270" anchor="ctr"/>
            <a:lstStyle/>
            <a:p>
              <a:pPr algn="ctr">
                <a:defRPr/>
              </a:pPr>
              <a:r>
                <a:rPr lang="en-US" sz="1100" dirty="0"/>
                <a:t>DirectShow</a:t>
              </a:r>
            </a:p>
            <a:p>
              <a:pPr algn="ctr">
                <a:defRPr/>
              </a:pPr>
              <a:r>
                <a:rPr lang="en-US" sz="1100" dirty="0"/>
                <a:t>Filter</a:t>
              </a:r>
            </a:p>
          </p:txBody>
        </p:sp>
        <p:cxnSp>
          <p:nvCxnSpPr>
            <p:cNvPr id="37" name="Straight Connector 36"/>
            <p:cNvCxnSpPr/>
            <p:nvPr/>
          </p:nvCxnSpPr>
          <p:spPr>
            <a:xfrm rot="5400000">
              <a:off x="3204691" y="4583113"/>
              <a:ext cx="149225" cy="0"/>
            </a:xfrm>
            <a:prstGeom prst="line">
              <a:avLst/>
            </a:prstGeom>
            <a:ln w="28575">
              <a:solidFill>
                <a:schemeClr val="accent2"/>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5400000">
              <a:off x="3734975" y="4583113"/>
              <a:ext cx="149225" cy="0"/>
            </a:xfrm>
            <a:prstGeom prst="line">
              <a:avLst/>
            </a:prstGeom>
            <a:ln w="28575">
              <a:solidFill>
                <a:schemeClr val="accent2"/>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16200000" flipH="1">
              <a:off x="4289073" y="4583113"/>
              <a:ext cx="149225" cy="0"/>
            </a:xfrm>
            <a:prstGeom prst="line">
              <a:avLst/>
            </a:prstGeom>
            <a:ln w="28575">
              <a:solidFill>
                <a:schemeClr val="accent2"/>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5400000">
              <a:off x="4839203" y="4591844"/>
              <a:ext cx="131762" cy="0"/>
            </a:xfrm>
            <a:prstGeom prst="line">
              <a:avLst/>
            </a:prstGeom>
            <a:ln w="28575">
              <a:solidFill>
                <a:schemeClr val="accent2"/>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rot="5400000">
              <a:off x="5389333" y="4587875"/>
              <a:ext cx="131762" cy="7938"/>
            </a:xfrm>
            <a:prstGeom prst="line">
              <a:avLst/>
            </a:prstGeom>
            <a:ln w="28575">
              <a:solidFill>
                <a:schemeClr val="accent2"/>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rot="5400000">
              <a:off x="5921998" y="4591844"/>
              <a:ext cx="131762" cy="0"/>
            </a:xfrm>
            <a:prstGeom prst="line">
              <a:avLst/>
            </a:prstGeom>
            <a:ln w="28575">
              <a:solidFill>
                <a:schemeClr val="accent2"/>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rot="5400000">
              <a:off x="6452282" y="4590256"/>
              <a:ext cx="131762" cy="3175"/>
            </a:xfrm>
            <a:prstGeom prst="line">
              <a:avLst/>
            </a:prstGeom>
            <a:ln w="28575">
              <a:solidFill>
                <a:schemeClr val="accent2"/>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6" name="Left-Right Arrow 105"/>
            <p:cNvSpPr/>
            <p:nvPr/>
          </p:nvSpPr>
          <p:spPr bwMode="auto">
            <a:xfrm rot="16200000">
              <a:off x="1403564" y="3258321"/>
              <a:ext cx="1790700" cy="404858"/>
            </a:xfrm>
            <a:prstGeom prst="leftRightArrow">
              <a:avLst>
                <a:gd name="adj1" fmla="val 50000"/>
                <a:gd name="adj2" fmla="val 18145"/>
              </a:avLst>
            </a:prstGeom>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lIns="0" tIns="0" rIns="0" bIns="0" anchor="ctr"/>
            <a:lstStyle/>
            <a:p>
              <a:pPr algn="ctr">
                <a:defRPr/>
              </a:pPr>
              <a:endParaRPr lang="en-US" sz="700" dirty="0"/>
            </a:p>
          </p:txBody>
        </p:sp>
        <p:cxnSp>
          <p:nvCxnSpPr>
            <p:cNvPr id="108" name="Straight Connector 107"/>
            <p:cNvCxnSpPr/>
            <p:nvPr/>
          </p:nvCxnSpPr>
          <p:spPr>
            <a:xfrm rot="5400000">
              <a:off x="6380043" y="3205162"/>
              <a:ext cx="131762" cy="4764"/>
            </a:xfrm>
            <a:prstGeom prst="line">
              <a:avLst/>
            </a:prstGeom>
            <a:ln w="28575">
              <a:solidFill>
                <a:schemeClr val="accent2"/>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rot="5400000">
              <a:off x="5752118" y="3205956"/>
              <a:ext cx="131762" cy="3175"/>
            </a:xfrm>
            <a:prstGeom prst="line">
              <a:avLst/>
            </a:prstGeom>
            <a:ln w="28575">
              <a:solidFill>
                <a:schemeClr val="accent2"/>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rot="5400000">
              <a:off x="5097201" y="3214687"/>
              <a:ext cx="133350" cy="3175"/>
            </a:xfrm>
            <a:prstGeom prst="line">
              <a:avLst/>
            </a:prstGeom>
            <a:ln w="28575">
              <a:solidFill>
                <a:schemeClr val="accent2"/>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rot="5400000">
              <a:off x="4470068" y="3219450"/>
              <a:ext cx="133350" cy="3175"/>
            </a:xfrm>
            <a:prstGeom prst="line">
              <a:avLst/>
            </a:prstGeom>
            <a:ln w="28575">
              <a:solidFill>
                <a:schemeClr val="accent2"/>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rot="5400000">
              <a:off x="3795306" y="3216275"/>
              <a:ext cx="133350" cy="3175"/>
            </a:xfrm>
            <a:prstGeom prst="line">
              <a:avLst/>
            </a:prstGeom>
            <a:ln w="28575">
              <a:solidFill>
                <a:schemeClr val="accent2"/>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3" name="Rounded Rectangle 112"/>
            <p:cNvSpPr/>
            <p:nvPr/>
          </p:nvSpPr>
          <p:spPr bwMode="auto">
            <a:xfrm>
              <a:off x="3059832" y="1821632"/>
              <a:ext cx="406266" cy="959296"/>
            </a:xfrm>
            <a:prstGeom prst="roundRect">
              <a:avLst>
                <a:gd name="adj" fmla="val 4560"/>
              </a:avLst>
            </a:prstGeom>
            <a:gradFill>
              <a:gsLst>
                <a:gs pos="0">
                  <a:schemeClr val="accent1">
                    <a:lumMod val="75000"/>
                  </a:schemeClr>
                </a:gs>
                <a:gs pos="39999">
                  <a:schemeClr val="accent1">
                    <a:lumMod val="60000"/>
                    <a:lumOff val="40000"/>
                  </a:schemeClr>
                </a:gs>
              </a:gsLst>
              <a:lin ang="16200000" scaled="0"/>
            </a:gradFill>
            <a:ln w="63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en-US" sz="1100" dirty="0"/>
                <a:t>Client</a:t>
              </a:r>
            </a:p>
          </p:txBody>
        </p:sp>
        <p:sp>
          <p:nvSpPr>
            <p:cNvPr id="114" name="Rounded Rectangle 113"/>
            <p:cNvSpPr/>
            <p:nvPr/>
          </p:nvSpPr>
          <p:spPr bwMode="auto">
            <a:xfrm>
              <a:off x="3515791" y="1821632"/>
              <a:ext cx="432048" cy="959296"/>
            </a:xfrm>
            <a:prstGeom prst="roundRect">
              <a:avLst>
                <a:gd name="adj" fmla="val 4560"/>
              </a:avLst>
            </a:prstGeom>
            <a:gradFill>
              <a:gsLst>
                <a:gs pos="0">
                  <a:schemeClr val="accent1">
                    <a:lumMod val="75000"/>
                  </a:schemeClr>
                </a:gs>
                <a:gs pos="39999">
                  <a:schemeClr val="accent1">
                    <a:lumMod val="60000"/>
                    <a:lumOff val="40000"/>
                  </a:schemeClr>
                </a:gs>
              </a:gsLst>
              <a:lin ang="16200000" scaled="0"/>
            </a:gradFill>
            <a:ln w="63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en-US" sz="1100" dirty="0"/>
                <a:t>Data</a:t>
              </a:r>
            </a:p>
          </p:txBody>
        </p:sp>
        <p:sp>
          <p:nvSpPr>
            <p:cNvPr id="115" name="Rounded Rectangle 114"/>
            <p:cNvSpPr/>
            <p:nvPr/>
          </p:nvSpPr>
          <p:spPr bwMode="auto">
            <a:xfrm>
              <a:off x="4019847" y="1821632"/>
              <a:ext cx="398786" cy="959296"/>
            </a:xfrm>
            <a:prstGeom prst="roundRect">
              <a:avLst>
                <a:gd name="adj" fmla="val 4560"/>
              </a:avLst>
            </a:prstGeom>
            <a:gradFill>
              <a:gsLst>
                <a:gs pos="0">
                  <a:schemeClr val="accent1">
                    <a:lumMod val="75000"/>
                  </a:schemeClr>
                </a:gs>
                <a:gs pos="39999">
                  <a:schemeClr val="accent1">
                    <a:lumMod val="60000"/>
                    <a:lumOff val="40000"/>
                  </a:schemeClr>
                </a:gs>
              </a:gsLst>
              <a:lin ang="16200000" scaled="0"/>
            </a:gradFill>
            <a:ln w="63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en-US" sz="1100" dirty="0"/>
                <a:t>Login</a:t>
              </a:r>
            </a:p>
          </p:txBody>
        </p:sp>
        <p:sp>
          <p:nvSpPr>
            <p:cNvPr id="116" name="Rounded Rectangle 115"/>
            <p:cNvSpPr/>
            <p:nvPr/>
          </p:nvSpPr>
          <p:spPr bwMode="auto">
            <a:xfrm>
              <a:off x="4476921" y="1821632"/>
              <a:ext cx="407022" cy="959296"/>
            </a:xfrm>
            <a:prstGeom prst="roundRect">
              <a:avLst>
                <a:gd name="adj" fmla="val 4560"/>
              </a:avLst>
            </a:prstGeom>
            <a:gradFill>
              <a:gsLst>
                <a:gs pos="0">
                  <a:schemeClr val="accent1">
                    <a:lumMod val="75000"/>
                  </a:schemeClr>
                </a:gs>
                <a:gs pos="39999">
                  <a:schemeClr val="accent1">
                    <a:lumMod val="60000"/>
                    <a:lumOff val="40000"/>
                  </a:schemeClr>
                </a:gs>
              </a:gsLst>
              <a:lin ang="16200000" scaled="0"/>
            </a:gradFill>
            <a:ln w="63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en-US" sz="1100" dirty="0"/>
                <a:t>UI</a:t>
              </a:r>
            </a:p>
          </p:txBody>
        </p:sp>
        <p:sp>
          <p:nvSpPr>
            <p:cNvPr id="117" name="Rounded Rectangle 116"/>
            <p:cNvSpPr/>
            <p:nvPr/>
          </p:nvSpPr>
          <p:spPr bwMode="auto">
            <a:xfrm>
              <a:off x="5436195" y="1821632"/>
              <a:ext cx="446088" cy="959296"/>
            </a:xfrm>
            <a:prstGeom prst="roundRect">
              <a:avLst>
                <a:gd name="adj" fmla="val 4560"/>
              </a:avLst>
            </a:prstGeom>
            <a:gradFill>
              <a:gsLst>
                <a:gs pos="0">
                  <a:schemeClr val="accent1">
                    <a:lumMod val="75000"/>
                  </a:schemeClr>
                </a:gs>
                <a:gs pos="39999">
                  <a:schemeClr val="accent1">
                    <a:lumMod val="60000"/>
                    <a:lumOff val="40000"/>
                  </a:schemeClr>
                </a:gs>
              </a:gsLst>
              <a:lin ang="16200000" scaled="0"/>
            </a:gradFill>
            <a:ln w="63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en-US" sz="1100" dirty="0"/>
                <a:t>Messaging</a:t>
              </a:r>
            </a:p>
          </p:txBody>
        </p:sp>
        <p:sp>
          <p:nvSpPr>
            <p:cNvPr id="119" name="Rounded Rectangle 118"/>
            <p:cNvSpPr/>
            <p:nvPr/>
          </p:nvSpPr>
          <p:spPr bwMode="auto">
            <a:xfrm>
              <a:off x="5940252" y="1821632"/>
              <a:ext cx="432048" cy="959296"/>
            </a:xfrm>
            <a:prstGeom prst="roundRect">
              <a:avLst>
                <a:gd name="adj" fmla="val 4560"/>
              </a:avLst>
            </a:prstGeom>
            <a:gradFill>
              <a:gsLst>
                <a:gs pos="0">
                  <a:schemeClr val="accent1">
                    <a:lumMod val="75000"/>
                  </a:schemeClr>
                </a:gs>
                <a:gs pos="39999">
                  <a:schemeClr val="accent1">
                    <a:lumMod val="60000"/>
                    <a:lumOff val="40000"/>
                  </a:schemeClr>
                </a:gs>
              </a:gsLst>
              <a:lin ang="16200000" scaled="0"/>
            </a:gradFill>
            <a:ln w="63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en-US" sz="1100" dirty="0"/>
                <a:t>Utility</a:t>
              </a:r>
            </a:p>
          </p:txBody>
        </p:sp>
        <p:sp>
          <p:nvSpPr>
            <p:cNvPr id="120" name="Rounded Rectangle 119"/>
            <p:cNvSpPr/>
            <p:nvPr/>
          </p:nvSpPr>
          <p:spPr bwMode="auto">
            <a:xfrm>
              <a:off x="6444308" y="1821632"/>
              <a:ext cx="432048" cy="959296"/>
            </a:xfrm>
            <a:prstGeom prst="roundRect">
              <a:avLst>
                <a:gd name="adj" fmla="val 4560"/>
              </a:avLst>
            </a:prstGeom>
            <a:gradFill>
              <a:gsLst>
                <a:gs pos="0">
                  <a:schemeClr val="accent1">
                    <a:lumMod val="75000"/>
                  </a:schemeClr>
                </a:gs>
                <a:gs pos="39999">
                  <a:schemeClr val="accent1">
                    <a:lumMod val="60000"/>
                    <a:lumOff val="40000"/>
                  </a:schemeClr>
                </a:gs>
              </a:gsLst>
              <a:lin ang="16200000" scaled="0"/>
            </a:gradFill>
            <a:ln w="63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en-US" sz="1100" dirty="0"/>
                <a:t>Security</a:t>
              </a:r>
            </a:p>
          </p:txBody>
        </p:sp>
        <p:sp>
          <p:nvSpPr>
            <p:cNvPr id="121" name="Rounded Rectangle 120"/>
            <p:cNvSpPr/>
            <p:nvPr/>
          </p:nvSpPr>
          <p:spPr bwMode="auto">
            <a:xfrm>
              <a:off x="6948363" y="1821632"/>
              <a:ext cx="432048" cy="959296"/>
            </a:xfrm>
            <a:prstGeom prst="roundRect">
              <a:avLst>
                <a:gd name="adj" fmla="val 4560"/>
              </a:avLst>
            </a:prstGeom>
            <a:gradFill>
              <a:gsLst>
                <a:gs pos="0">
                  <a:schemeClr val="accent1">
                    <a:lumMod val="75000"/>
                  </a:schemeClr>
                </a:gs>
                <a:gs pos="39999">
                  <a:schemeClr val="accent1">
                    <a:lumMod val="60000"/>
                    <a:lumOff val="40000"/>
                  </a:schemeClr>
                </a:gs>
              </a:gsLst>
              <a:lin ang="16200000" scaled="0"/>
            </a:gradFill>
            <a:ln w="63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en-US" sz="1100" dirty="0"/>
                <a:t>Background</a:t>
              </a:r>
            </a:p>
          </p:txBody>
        </p:sp>
        <p:sp>
          <p:nvSpPr>
            <p:cNvPr id="122" name="Left-Right Arrow 121"/>
            <p:cNvSpPr/>
            <p:nvPr/>
          </p:nvSpPr>
          <p:spPr bwMode="auto">
            <a:xfrm rot="16200000">
              <a:off x="4585984" y="5664178"/>
              <a:ext cx="411163" cy="404858"/>
            </a:xfrm>
            <a:prstGeom prst="leftRightArrow">
              <a:avLst>
                <a:gd name="adj1" fmla="val 50000"/>
                <a:gd name="adj2" fmla="val 18145"/>
              </a:avLst>
            </a:prstGeom>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lIns="0" tIns="0" rIns="0" bIns="0" anchor="ctr"/>
            <a:lstStyle/>
            <a:p>
              <a:pPr algn="ctr">
                <a:defRPr/>
              </a:pPr>
              <a:endParaRPr lang="en-US" sz="700" dirty="0"/>
            </a:p>
          </p:txBody>
        </p:sp>
        <p:sp>
          <p:nvSpPr>
            <p:cNvPr id="123" name="Rounded Rectangle 122"/>
            <p:cNvSpPr/>
            <p:nvPr/>
          </p:nvSpPr>
          <p:spPr>
            <a:xfrm>
              <a:off x="3296768" y="5949950"/>
              <a:ext cx="2862581" cy="592138"/>
            </a:xfrm>
            <a:prstGeom prst="roundRect">
              <a:avLst>
                <a:gd name="adj" fmla="val 4560"/>
              </a:avLst>
            </a:prstGeom>
            <a:noFill/>
            <a:ln>
              <a:noFill/>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1100" dirty="0">
                  <a:solidFill>
                    <a:schemeClr val="tx1"/>
                  </a:solidFill>
                </a:rPr>
                <a:t>Network protocols: TCP/IP, HTTP, Soap</a:t>
              </a:r>
            </a:p>
          </p:txBody>
        </p:sp>
        <p:sp>
          <p:nvSpPr>
            <p:cNvPr id="124" name="Rounded Rectangle 123"/>
            <p:cNvSpPr/>
            <p:nvPr/>
          </p:nvSpPr>
          <p:spPr bwMode="auto">
            <a:xfrm>
              <a:off x="4957066" y="1821632"/>
              <a:ext cx="407022" cy="959296"/>
            </a:xfrm>
            <a:prstGeom prst="roundRect">
              <a:avLst>
                <a:gd name="adj" fmla="val 4560"/>
              </a:avLst>
            </a:prstGeom>
            <a:gradFill>
              <a:gsLst>
                <a:gs pos="0">
                  <a:schemeClr val="accent1">
                    <a:lumMod val="75000"/>
                  </a:schemeClr>
                </a:gs>
                <a:gs pos="39999">
                  <a:schemeClr val="accent1">
                    <a:lumMod val="60000"/>
                    <a:lumOff val="40000"/>
                  </a:schemeClr>
                </a:gs>
              </a:gsLst>
              <a:lin ang="16200000" scaled="0"/>
            </a:gradFill>
            <a:ln w="63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en-US" sz="1100" dirty="0"/>
                <a:t>Export</a:t>
              </a:r>
            </a:p>
          </p:txBody>
        </p:sp>
        <p:cxnSp>
          <p:nvCxnSpPr>
            <p:cNvPr id="128" name="Straight Connector 127"/>
            <p:cNvCxnSpPr>
              <a:endCxn id="114" idx="0"/>
            </p:cNvCxnSpPr>
            <p:nvPr/>
          </p:nvCxnSpPr>
          <p:spPr>
            <a:xfrm rot="5400000">
              <a:off x="3673207" y="1759417"/>
              <a:ext cx="120824" cy="3607"/>
            </a:xfrm>
            <a:prstGeom prst="line">
              <a:avLst/>
            </a:prstGeom>
            <a:ln w="28575">
              <a:gradFill flip="none" rotWithShape="1">
                <a:gsLst>
                  <a:gs pos="0">
                    <a:schemeClr val="accent2"/>
                  </a:gs>
                  <a:gs pos="100000">
                    <a:schemeClr val="accent1">
                      <a:lumMod val="60000"/>
                      <a:lumOff val="40000"/>
                    </a:schemeClr>
                  </a:gs>
                </a:gsLst>
                <a:lin ang="0" scaled="1"/>
                <a:tileRect/>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rot="5400000">
              <a:off x="4153352" y="1759417"/>
              <a:ext cx="120824" cy="3607"/>
            </a:xfrm>
            <a:prstGeom prst="line">
              <a:avLst/>
            </a:prstGeom>
            <a:ln w="28575">
              <a:gradFill flip="none" rotWithShape="1">
                <a:gsLst>
                  <a:gs pos="0">
                    <a:schemeClr val="accent2"/>
                  </a:gs>
                  <a:gs pos="100000">
                    <a:schemeClr val="accent1">
                      <a:lumMod val="60000"/>
                      <a:lumOff val="40000"/>
                    </a:schemeClr>
                  </a:gs>
                </a:gsLst>
                <a:lin ang="0" scaled="1"/>
                <a:tileRect/>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a:off x="4653800" y="1759417"/>
              <a:ext cx="120824" cy="3607"/>
            </a:xfrm>
            <a:prstGeom prst="line">
              <a:avLst/>
            </a:prstGeom>
            <a:ln w="28575">
              <a:gradFill flip="none" rotWithShape="1">
                <a:gsLst>
                  <a:gs pos="0">
                    <a:schemeClr val="accent2"/>
                  </a:gs>
                  <a:gs pos="100000">
                    <a:schemeClr val="accent1">
                      <a:lumMod val="60000"/>
                      <a:lumOff val="40000"/>
                    </a:schemeClr>
                  </a:gs>
                </a:gsLst>
                <a:lin ang="0" scaled="1"/>
                <a:tileRect/>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5400000">
              <a:off x="5089456" y="1759417"/>
              <a:ext cx="120824" cy="3607"/>
            </a:xfrm>
            <a:prstGeom prst="line">
              <a:avLst/>
            </a:prstGeom>
            <a:ln w="28575">
              <a:gradFill flip="none" rotWithShape="1">
                <a:gsLst>
                  <a:gs pos="0">
                    <a:schemeClr val="accent2"/>
                  </a:gs>
                  <a:gs pos="100000">
                    <a:schemeClr val="accent1">
                      <a:lumMod val="60000"/>
                      <a:lumOff val="40000"/>
                    </a:schemeClr>
                  </a:gs>
                </a:gsLst>
                <a:lin ang="0" scaled="1"/>
                <a:tileRect/>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rot="5400000">
              <a:off x="5589904" y="1759417"/>
              <a:ext cx="120824" cy="3607"/>
            </a:xfrm>
            <a:prstGeom prst="line">
              <a:avLst/>
            </a:prstGeom>
            <a:ln w="28575">
              <a:gradFill flip="none" rotWithShape="1">
                <a:gsLst>
                  <a:gs pos="0">
                    <a:schemeClr val="accent2"/>
                  </a:gs>
                  <a:gs pos="100000">
                    <a:schemeClr val="accent1">
                      <a:lumMod val="60000"/>
                      <a:lumOff val="40000"/>
                    </a:schemeClr>
                  </a:gs>
                </a:gsLst>
                <a:lin ang="0" scaled="1"/>
                <a:tileRect/>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a:off x="6093960" y="1759417"/>
              <a:ext cx="120824" cy="3607"/>
            </a:xfrm>
            <a:prstGeom prst="line">
              <a:avLst/>
            </a:prstGeom>
            <a:ln w="28575">
              <a:gradFill flip="none" rotWithShape="1">
                <a:gsLst>
                  <a:gs pos="0">
                    <a:schemeClr val="accent2"/>
                  </a:gs>
                  <a:gs pos="100000">
                    <a:schemeClr val="accent1">
                      <a:lumMod val="60000"/>
                      <a:lumOff val="40000"/>
                    </a:schemeClr>
                  </a:gs>
                </a:gsLst>
                <a:lin ang="0" scaled="1"/>
                <a:tileRect/>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rot="5400000">
              <a:off x="6598016" y="1759417"/>
              <a:ext cx="120824" cy="3607"/>
            </a:xfrm>
            <a:prstGeom prst="line">
              <a:avLst/>
            </a:prstGeom>
            <a:ln w="28575">
              <a:gradFill flip="none" rotWithShape="1">
                <a:gsLst>
                  <a:gs pos="0">
                    <a:schemeClr val="accent2"/>
                  </a:gs>
                  <a:gs pos="100000">
                    <a:schemeClr val="accent1">
                      <a:lumMod val="60000"/>
                      <a:lumOff val="40000"/>
                    </a:schemeClr>
                  </a:gs>
                </a:gsLst>
                <a:lin ang="0" scaled="1"/>
                <a:tileRect/>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rot="5400000">
              <a:off x="7102072" y="1759417"/>
              <a:ext cx="120824" cy="3607"/>
            </a:xfrm>
            <a:prstGeom prst="line">
              <a:avLst/>
            </a:prstGeom>
            <a:ln w="28575">
              <a:gradFill flip="none" rotWithShape="1">
                <a:gsLst>
                  <a:gs pos="0">
                    <a:schemeClr val="accent2"/>
                  </a:gs>
                  <a:gs pos="100000">
                    <a:schemeClr val="accent1">
                      <a:lumMod val="60000"/>
                      <a:lumOff val="40000"/>
                    </a:schemeClr>
                  </a:gs>
                </a:gsLst>
                <a:lin ang="0" scaled="1"/>
                <a:tileRect/>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3" name="Rounded Rectangle 62"/>
            <p:cNvSpPr/>
            <p:nvPr/>
          </p:nvSpPr>
          <p:spPr bwMode="auto">
            <a:xfrm>
              <a:off x="2604416" y="1821632"/>
              <a:ext cx="406266" cy="959296"/>
            </a:xfrm>
            <a:prstGeom prst="roundRect">
              <a:avLst>
                <a:gd name="adj" fmla="val 4560"/>
              </a:avLst>
            </a:prstGeom>
            <a:gradFill>
              <a:gsLst>
                <a:gs pos="0">
                  <a:schemeClr val="accent1">
                    <a:lumMod val="75000"/>
                  </a:schemeClr>
                </a:gs>
                <a:gs pos="39999">
                  <a:schemeClr val="accent1">
                    <a:lumMod val="60000"/>
                    <a:lumOff val="40000"/>
                  </a:schemeClr>
                </a:gs>
              </a:gsLst>
              <a:lin ang="16200000" scaled="0"/>
            </a:gradFill>
            <a:ln w="63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en-US" sz="1100" dirty="0"/>
                <a:t>Configuration</a:t>
              </a:r>
            </a:p>
          </p:txBody>
        </p:sp>
        <p:cxnSp>
          <p:nvCxnSpPr>
            <p:cNvPr id="139" name="Straight Connector 138"/>
            <p:cNvCxnSpPr/>
            <p:nvPr/>
          </p:nvCxnSpPr>
          <p:spPr>
            <a:xfrm rot="5400000">
              <a:off x="3213640" y="1759417"/>
              <a:ext cx="120824" cy="3607"/>
            </a:xfrm>
            <a:prstGeom prst="line">
              <a:avLst/>
            </a:prstGeom>
            <a:ln w="28575">
              <a:gradFill flip="none" rotWithShape="1">
                <a:gsLst>
                  <a:gs pos="0">
                    <a:schemeClr val="accent2"/>
                  </a:gs>
                  <a:gs pos="100000">
                    <a:schemeClr val="accent1">
                      <a:lumMod val="60000"/>
                      <a:lumOff val="40000"/>
                    </a:schemeClr>
                  </a:gs>
                </a:gsLst>
                <a:lin ang="0" scaled="1"/>
                <a:tileRect/>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7" name="Left-Right Arrow 106"/>
            <p:cNvSpPr/>
            <p:nvPr/>
          </p:nvSpPr>
          <p:spPr bwMode="auto">
            <a:xfrm rot="16200000">
              <a:off x="2722044" y="2639991"/>
              <a:ext cx="268288" cy="404857"/>
            </a:xfrm>
            <a:prstGeom prst="leftRightArrow">
              <a:avLst>
                <a:gd name="adj1" fmla="val 50000"/>
                <a:gd name="adj2" fmla="val 18145"/>
              </a:avLst>
            </a:prstGeom>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lIns="0" tIns="0" rIns="0" bIns="0" anchor="ctr"/>
            <a:lstStyle/>
            <a:p>
              <a:pPr algn="ctr">
                <a:defRPr/>
              </a:pPr>
              <a:endParaRPr lang="en-US" sz="700" dirty="0"/>
            </a:p>
          </p:txBody>
        </p:sp>
      </p:grpSp>
      <p:sp>
        <p:nvSpPr>
          <p:cNvPr id="67" name="Left Arrow 66"/>
          <p:cNvSpPr/>
          <p:nvPr/>
        </p:nvSpPr>
        <p:spPr>
          <a:xfrm>
            <a:off x="7380288" y="4210050"/>
            <a:ext cx="1295400" cy="4254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 name="Left Arrow 72"/>
          <p:cNvSpPr/>
          <p:nvPr/>
        </p:nvSpPr>
        <p:spPr>
          <a:xfrm>
            <a:off x="7380288" y="2852738"/>
            <a:ext cx="1295400" cy="4254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 name="Left Arrow 74"/>
          <p:cNvSpPr/>
          <p:nvPr/>
        </p:nvSpPr>
        <p:spPr>
          <a:xfrm>
            <a:off x="7380288" y="1412875"/>
            <a:ext cx="1295400" cy="4254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 name="Group 95"/>
          <p:cNvGrpSpPr>
            <a:grpSpLocks/>
          </p:cNvGrpSpPr>
          <p:nvPr/>
        </p:nvGrpSpPr>
        <p:grpSpPr bwMode="auto">
          <a:xfrm>
            <a:off x="1095375" y="1412875"/>
            <a:ext cx="7777163" cy="4714875"/>
            <a:chOff x="1115616" y="1412775"/>
            <a:chExt cx="7776864" cy="4715651"/>
          </a:xfrm>
        </p:grpSpPr>
        <p:grpSp>
          <p:nvGrpSpPr>
            <p:cNvPr id="21512" name="Group 93"/>
            <p:cNvGrpSpPr>
              <a:grpSpLocks/>
            </p:cNvGrpSpPr>
            <p:nvPr/>
          </p:nvGrpSpPr>
          <p:grpSpPr bwMode="auto">
            <a:xfrm>
              <a:off x="1115616" y="1412775"/>
              <a:ext cx="6264696" cy="4715651"/>
              <a:chOff x="1115616" y="1412775"/>
              <a:chExt cx="6264696" cy="4715651"/>
            </a:xfrm>
          </p:grpSpPr>
          <p:sp>
            <p:nvSpPr>
              <p:cNvPr id="76" name="Rectangle 75"/>
              <p:cNvSpPr/>
              <p:nvPr/>
            </p:nvSpPr>
            <p:spPr>
              <a:xfrm>
                <a:off x="1115616" y="1412775"/>
                <a:ext cx="6264034" cy="4715651"/>
              </a:xfrm>
              <a:prstGeom prst="rect">
                <a:avLst/>
              </a:prstGeom>
              <a:solidFill>
                <a:srgbClr val="D9D9D9">
                  <a:alpha val="8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bg1">
                      <a:lumMod val="85000"/>
                    </a:schemeClr>
                  </a:solidFill>
                </a:endParaRPr>
              </a:p>
            </p:txBody>
          </p:sp>
          <p:sp>
            <p:nvSpPr>
              <p:cNvPr id="80" name="Rounded Rectangle 79"/>
              <p:cNvSpPr/>
              <p:nvPr/>
            </p:nvSpPr>
            <p:spPr>
              <a:xfrm>
                <a:off x="2699792" y="4658074"/>
                <a:ext cx="468223" cy="881062"/>
              </a:xfrm>
              <a:prstGeom prst="roundRect">
                <a:avLst>
                  <a:gd name="adj" fmla="val 4560"/>
                </a:avLst>
              </a:prstGeom>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vert270" anchor="ctr"/>
              <a:lstStyle/>
              <a:p>
                <a:pPr algn="ctr">
                  <a:defRPr/>
                </a:pPr>
                <a:r>
                  <a:rPr lang="en-US" sz="1100" dirty="0"/>
                  <a:t>Server Command</a:t>
                </a:r>
              </a:p>
            </p:txBody>
          </p:sp>
          <p:sp>
            <p:nvSpPr>
              <p:cNvPr id="81" name="Rounded Rectangle 80"/>
              <p:cNvSpPr/>
              <p:nvPr/>
            </p:nvSpPr>
            <p:spPr>
              <a:xfrm>
                <a:off x="3221336" y="4658075"/>
                <a:ext cx="486568" cy="881062"/>
              </a:xfrm>
              <a:prstGeom prst="roundRect">
                <a:avLst>
                  <a:gd name="adj" fmla="val 4560"/>
                </a:avLst>
              </a:prstGeom>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vert270" anchor="ctr"/>
              <a:lstStyle/>
              <a:p>
                <a:pPr algn="ctr">
                  <a:defRPr/>
                </a:pPr>
                <a:r>
                  <a:rPr lang="en-US" sz="1100" dirty="0"/>
                  <a:t>Recorder</a:t>
                </a:r>
              </a:p>
              <a:p>
                <a:pPr algn="ctr">
                  <a:defRPr/>
                </a:pPr>
                <a:r>
                  <a:rPr lang="en-US" sz="1100" dirty="0"/>
                  <a:t>Command</a:t>
                </a:r>
              </a:p>
            </p:txBody>
          </p:sp>
          <p:sp>
            <p:nvSpPr>
              <p:cNvPr id="82" name="Rounded Rectangle 81"/>
              <p:cNvSpPr/>
              <p:nvPr/>
            </p:nvSpPr>
            <p:spPr>
              <a:xfrm>
                <a:off x="3779912" y="4658075"/>
                <a:ext cx="476677" cy="881061"/>
              </a:xfrm>
              <a:prstGeom prst="roundRect">
                <a:avLst>
                  <a:gd name="adj" fmla="val 4560"/>
                </a:avLst>
              </a:prstGeom>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vert270" anchor="ctr"/>
              <a:lstStyle/>
              <a:p>
                <a:pPr algn="ctr">
                  <a:defRPr/>
                </a:pPr>
                <a:r>
                  <a:rPr lang="en-US" sz="1100" dirty="0"/>
                  <a:t>Image</a:t>
                </a:r>
              </a:p>
              <a:p>
                <a:pPr algn="ctr">
                  <a:defRPr/>
                </a:pPr>
                <a:r>
                  <a:rPr lang="en-US" sz="1100" dirty="0"/>
                  <a:t>Server</a:t>
                </a:r>
              </a:p>
            </p:txBody>
          </p:sp>
          <p:sp>
            <p:nvSpPr>
              <p:cNvPr id="84" name="Rounded Rectangle 83"/>
              <p:cNvSpPr/>
              <p:nvPr/>
            </p:nvSpPr>
            <p:spPr>
              <a:xfrm>
                <a:off x="4329558" y="4658076"/>
                <a:ext cx="458466" cy="881062"/>
              </a:xfrm>
              <a:prstGeom prst="roundRect">
                <a:avLst>
                  <a:gd name="adj" fmla="val 4560"/>
                </a:avLst>
              </a:prstGeom>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vert270" anchor="ctr"/>
              <a:lstStyle/>
              <a:p>
                <a:pPr algn="ctr">
                  <a:defRPr/>
                </a:pPr>
                <a:r>
                  <a:rPr lang="en-US" sz="1100" dirty="0"/>
                  <a:t>Central</a:t>
                </a:r>
              </a:p>
            </p:txBody>
          </p:sp>
          <p:sp>
            <p:nvSpPr>
              <p:cNvPr id="85" name="Rounded Rectangle 84"/>
              <p:cNvSpPr/>
              <p:nvPr/>
            </p:nvSpPr>
            <p:spPr>
              <a:xfrm>
                <a:off x="4872336" y="4658077"/>
                <a:ext cx="464702" cy="881059"/>
              </a:xfrm>
              <a:prstGeom prst="roundRect">
                <a:avLst>
                  <a:gd name="adj" fmla="val 4560"/>
                </a:avLst>
              </a:prstGeom>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vert270" anchor="ctr"/>
              <a:lstStyle/>
              <a:p>
                <a:pPr algn="ctr">
                  <a:defRPr/>
                </a:pPr>
                <a:r>
                  <a:rPr lang="en-US" sz="1100" dirty="0"/>
                  <a:t>Status</a:t>
                </a:r>
              </a:p>
            </p:txBody>
          </p:sp>
          <p:sp>
            <p:nvSpPr>
              <p:cNvPr id="86" name="Rounded Rectangle 85"/>
              <p:cNvSpPr/>
              <p:nvPr/>
            </p:nvSpPr>
            <p:spPr>
              <a:xfrm>
                <a:off x="5411070" y="4658077"/>
                <a:ext cx="460988" cy="881059"/>
              </a:xfrm>
              <a:prstGeom prst="roundRect">
                <a:avLst>
                  <a:gd name="adj" fmla="val 4560"/>
                </a:avLst>
              </a:prstGeom>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vert270" anchor="ctr"/>
              <a:lstStyle/>
              <a:p>
                <a:pPr algn="ctr">
                  <a:defRPr/>
                </a:pPr>
                <a:r>
                  <a:rPr lang="en-US" sz="1100" dirty="0"/>
                  <a:t>Transact</a:t>
                </a:r>
              </a:p>
            </p:txBody>
          </p:sp>
          <p:sp>
            <p:nvSpPr>
              <p:cNvPr id="88" name="Rounded Rectangle 87"/>
              <p:cNvSpPr/>
              <p:nvPr/>
            </p:nvSpPr>
            <p:spPr>
              <a:xfrm>
                <a:off x="3217987" y="3284984"/>
                <a:ext cx="579074" cy="823120"/>
              </a:xfrm>
              <a:prstGeom prst="roundRect">
                <a:avLst>
                  <a:gd name="adj" fmla="val 4560"/>
                </a:avLst>
              </a:prstGeom>
              <a:gradFill>
                <a:gsLst>
                  <a:gs pos="0">
                    <a:schemeClr val="accent1">
                      <a:lumMod val="50000"/>
                    </a:schemeClr>
                  </a:gs>
                  <a:gs pos="39999">
                    <a:schemeClr val="accent1">
                      <a:lumMod val="75000"/>
                    </a:schemeClr>
                  </a:gs>
                  <a:gs pos="70000">
                    <a:schemeClr val="accent1">
                      <a:lumMod val="75000"/>
                    </a:schemeClr>
                  </a:gs>
                  <a:gs pos="100000">
                    <a:schemeClr val="accent1">
                      <a:lumMod val="75000"/>
                    </a:schemeClr>
                  </a:gs>
                </a:gsLst>
                <a:lin ang="16200000" scaled="0"/>
              </a:gradFill>
              <a:ln>
                <a:solidFill>
                  <a:schemeClr val="accent1">
                    <a:lumMod val="50000"/>
                  </a:schemeClr>
                </a:solidFill>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vert270" anchor="ctr"/>
              <a:lstStyle/>
              <a:p>
                <a:pPr algn="ctr">
                  <a:defRPr/>
                </a:pPr>
                <a:r>
                  <a:rPr lang="en-US" sz="1100" dirty="0"/>
                  <a:t>Image</a:t>
                </a:r>
              </a:p>
              <a:p>
                <a:pPr algn="ctr">
                  <a:defRPr/>
                </a:pPr>
                <a:r>
                  <a:rPr lang="en-US" sz="1100" dirty="0"/>
                  <a:t>Viewer</a:t>
                </a:r>
              </a:p>
            </p:txBody>
          </p:sp>
          <p:sp>
            <p:nvSpPr>
              <p:cNvPr id="89" name="Rounded Rectangle 88"/>
              <p:cNvSpPr/>
              <p:nvPr/>
            </p:nvSpPr>
            <p:spPr>
              <a:xfrm>
                <a:off x="3866059" y="3284984"/>
                <a:ext cx="579074" cy="823120"/>
              </a:xfrm>
              <a:prstGeom prst="roundRect">
                <a:avLst>
                  <a:gd name="adj" fmla="val 4560"/>
                </a:avLst>
              </a:prstGeom>
              <a:gradFill>
                <a:gsLst>
                  <a:gs pos="0">
                    <a:schemeClr val="accent1">
                      <a:lumMod val="50000"/>
                    </a:schemeClr>
                  </a:gs>
                  <a:gs pos="39999">
                    <a:schemeClr val="accent1">
                      <a:lumMod val="75000"/>
                    </a:schemeClr>
                  </a:gs>
                  <a:gs pos="70000">
                    <a:schemeClr val="accent1">
                      <a:lumMod val="75000"/>
                    </a:schemeClr>
                  </a:gs>
                  <a:gs pos="100000">
                    <a:schemeClr val="accent1">
                      <a:lumMod val="75000"/>
                    </a:schemeClr>
                  </a:gs>
                </a:gsLst>
                <a:lin ang="16200000" scaled="0"/>
              </a:gradFill>
              <a:ln>
                <a:solidFill>
                  <a:schemeClr val="accent1">
                    <a:lumMod val="50000"/>
                  </a:schemeClr>
                </a:solidFill>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vert270" anchor="ctr"/>
              <a:lstStyle/>
              <a:p>
                <a:pPr algn="ctr">
                  <a:defRPr/>
                </a:pPr>
                <a:r>
                  <a:rPr lang="en-US" sz="1100" dirty="0"/>
                  <a:t>Audio</a:t>
                </a:r>
              </a:p>
              <a:p>
                <a:pPr algn="ctr">
                  <a:defRPr/>
                </a:pPr>
                <a:r>
                  <a:rPr lang="en-US" sz="1100" dirty="0"/>
                  <a:t>Player</a:t>
                </a:r>
              </a:p>
            </p:txBody>
          </p:sp>
          <p:sp>
            <p:nvSpPr>
              <p:cNvPr id="90" name="Rounded Rectangle 89"/>
              <p:cNvSpPr/>
              <p:nvPr/>
            </p:nvSpPr>
            <p:spPr>
              <a:xfrm>
                <a:off x="4517141" y="3284984"/>
                <a:ext cx="579074" cy="823120"/>
              </a:xfrm>
              <a:prstGeom prst="roundRect">
                <a:avLst>
                  <a:gd name="adj" fmla="val 4560"/>
                </a:avLst>
              </a:prstGeom>
              <a:gradFill>
                <a:gsLst>
                  <a:gs pos="0">
                    <a:schemeClr val="accent1">
                      <a:lumMod val="50000"/>
                    </a:schemeClr>
                  </a:gs>
                  <a:gs pos="39999">
                    <a:schemeClr val="accent1">
                      <a:lumMod val="75000"/>
                    </a:schemeClr>
                  </a:gs>
                  <a:gs pos="70000">
                    <a:schemeClr val="accent1">
                      <a:lumMod val="75000"/>
                    </a:schemeClr>
                  </a:gs>
                  <a:gs pos="100000">
                    <a:schemeClr val="accent1">
                      <a:lumMod val="75000"/>
                    </a:schemeClr>
                  </a:gs>
                </a:gsLst>
                <a:lin ang="16200000" scaled="0"/>
              </a:gradFill>
              <a:ln>
                <a:solidFill>
                  <a:schemeClr val="accent1">
                    <a:lumMod val="50000"/>
                  </a:schemeClr>
                </a:solidFill>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vert270" anchor="ctr"/>
              <a:lstStyle/>
              <a:p>
                <a:pPr algn="ctr">
                  <a:defRPr/>
                </a:pPr>
                <a:r>
                  <a:rPr lang="en-US" sz="1100" dirty="0"/>
                  <a:t>Image</a:t>
                </a:r>
              </a:p>
              <a:p>
                <a:pPr algn="ctr">
                  <a:defRPr/>
                </a:pPr>
                <a:r>
                  <a:rPr lang="en-US" sz="1100" dirty="0"/>
                  <a:t>Export</a:t>
                </a:r>
              </a:p>
            </p:txBody>
          </p:sp>
          <p:sp>
            <p:nvSpPr>
              <p:cNvPr id="91" name="Rounded Rectangle 90"/>
              <p:cNvSpPr/>
              <p:nvPr/>
            </p:nvSpPr>
            <p:spPr>
              <a:xfrm>
                <a:off x="5165213" y="3284984"/>
                <a:ext cx="579074" cy="823120"/>
              </a:xfrm>
              <a:prstGeom prst="roundRect">
                <a:avLst>
                  <a:gd name="adj" fmla="val 4560"/>
                </a:avLst>
              </a:prstGeom>
              <a:gradFill>
                <a:gsLst>
                  <a:gs pos="0">
                    <a:schemeClr val="accent1">
                      <a:lumMod val="50000"/>
                    </a:schemeClr>
                  </a:gs>
                  <a:gs pos="39999">
                    <a:schemeClr val="accent1">
                      <a:lumMod val="75000"/>
                    </a:schemeClr>
                  </a:gs>
                  <a:gs pos="70000">
                    <a:schemeClr val="accent1">
                      <a:lumMod val="75000"/>
                    </a:schemeClr>
                  </a:gs>
                  <a:gs pos="100000">
                    <a:schemeClr val="accent1">
                      <a:lumMod val="75000"/>
                    </a:schemeClr>
                  </a:gs>
                </a:gsLst>
                <a:lin ang="16200000" scaled="0"/>
              </a:gradFill>
              <a:ln>
                <a:solidFill>
                  <a:schemeClr val="accent1">
                    <a:lumMod val="50000"/>
                  </a:schemeClr>
                </a:solidFill>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vert270" anchor="ctr"/>
              <a:lstStyle/>
              <a:p>
                <a:pPr algn="ctr">
                  <a:defRPr/>
                </a:pPr>
                <a:r>
                  <a:rPr lang="en-US" sz="1100" dirty="0"/>
                  <a:t>Engine</a:t>
                </a:r>
              </a:p>
              <a:p>
                <a:pPr algn="ctr">
                  <a:defRPr/>
                </a:pPr>
                <a:r>
                  <a:rPr lang="en-US" sz="1100" dirty="0"/>
                  <a:t>Manager</a:t>
                </a:r>
              </a:p>
            </p:txBody>
          </p:sp>
          <p:sp>
            <p:nvSpPr>
              <p:cNvPr id="92" name="Rounded Rectangle 91"/>
              <p:cNvSpPr/>
              <p:nvPr/>
            </p:nvSpPr>
            <p:spPr>
              <a:xfrm>
                <a:off x="5813285" y="3284984"/>
                <a:ext cx="579074" cy="823120"/>
              </a:xfrm>
              <a:prstGeom prst="roundRect">
                <a:avLst>
                  <a:gd name="adj" fmla="val 4560"/>
                </a:avLst>
              </a:prstGeom>
              <a:gradFill>
                <a:gsLst>
                  <a:gs pos="0">
                    <a:schemeClr val="accent1">
                      <a:lumMod val="50000"/>
                    </a:schemeClr>
                  </a:gs>
                  <a:gs pos="39999">
                    <a:schemeClr val="accent1">
                      <a:lumMod val="75000"/>
                    </a:schemeClr>
                  </a:gs>
                  <a:gs pos="70000">
                    <a:schemeClr val="accent1">
                      <a:lumMod val="75000"/>
                    </a:schemeClr>
                  </a:gs>
                  <a:gs pos="100000">
                    <a:schemeClr val="accent1">
                      <a:lumMod val="75000"/>
                    </a:schemeClr>
                  </a:gs>
                </a:gsLst>
                <a:lin ang="16200000" scaled="0"/>
              </a:gradFill>
              <a:ln>
                <a:solidFill>
                  <a:schemeClr val="accent1">
                    <a:lumMod val="50000"/>
                  </a:schemeClr>
                </a:solidFill>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vert270" anchor="ctr"/>
              <a:lstStyle/>
              <a:p>
                <a:pPr algn="ctr">
                  <a:defRPr/>
                </a:pPr>
                <a:r>
                  <a:rPr lang="en-US" sz="1100" dirty="0"/>
                  <a:t>DirectShow</a:t>
                </a:r>
              </a:p>
              <a:p>
                <a:pPr algn="ctr">
                  <a:defRPr/>
                </a:pPr>
                <a:r>
                  <a:rPr lang="en-US" sz="1100" dirty="0"/>
                  <a:t>Filter</a:t>
                </a:r>
              </a:p>
            </p:txBody>
          </p:sp>
        </p:grpSp>
        <p:sp>
          <p:nvSpPr>
            <p:cNvPr id="21513" name="TextBox 94"/>
            <p:cNvSpPr txBox="1">
              <a:spLocks noChangeArrowheads="1"/>
            </p:cNvSpPr>
            <p:nvPr/>
          </p:nvSpPr>
          <p:spPr bwMode="auto">
            <a:xfrm>
              <a:off x="7452320" y="3212976"/>
              <a:ext cx="1440160" cy="923330"/>
            </a:xfrm>
            <a:prstGeom prst="rect">
              <a:avLst/>
            </a:prstGeom>
            <a:noFill/>
            <a:ln w="9525">
              <a:noFill/>
              <a:miter lim="800000"/>
              <a:headEnd/>
              <a:tailEnd/>
            </a:ln>
          </p:spPr>
          <p:txBody>
            <a:bodyPr>
              <a:spAutoFit/>
            </a:bodyPr>
            <a:lstStyle/>
            <a:p>
              <a:r>
                <a:rPr lang="en-US"/>
                <a:t>Milestone</a:t>
              </a:r>
            </a:p>
            <a:p>
              <a:r>
                <a:rPr lang="en-US"/>
                <a:t>SDK 3.5 </a:t>
              </a:r>
            </a:p>
            <a:p>
              <a:r>
                <a:rPr lang="en-US"/>
                <a:t>Feature set</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ppt_x"/>
                                          </p:val>
                                        </p:tav>
                                        <p:tav tm="100000">
                                          <p:val>
                                            <p:strVal val="#ppt_x"/>
                                          </p:val>
                                        </p:tav>
                                      </p:tavLst>
                                    </p:anim>
                                    <p:anim calcmode="lin" valueType="num">
                                      <p:cBhvr additive="base">
                                        <p:cTn id="12"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xit" presetSubtype="0" fill="hold" grpId="1" nodeType="clickEffect">
                                  <p:stCondLst>
                                    <p:cond delay="0"/>
                                  </p:stCondLst>
                                  <p:childTnLst>
                                    <p:animEffect transition="out" filter="fade">
                                      <p:cBhvr>
                                        <p:cTn id="16" dur="2000"/>
                                        <p:tgtEl>
                                          <p:spTgt spid="67"/>
                                        </p:tgtEl>
                                      </p:cBhvr>
                                    </p:animEffect>
                                    <p:set>
                                      <p:cBhvr>
                                        <p:cTn id="17" dur="1" fill="hold">
                                          <p:stCondLst>
                                            <p:cond delay="1999"/>
                                          </p:stCondLst>
                                        </p:cTn>
                                        <p:tgtEl>
                                          <p:spTgt spid="67"/>
                                        </p:tgtEl>
                                        <p:attrNameLst>
                                          <p:attrName>style.visibility</p:attrName>
                                        </p:attrNameLst>
                                      </p:cBhvr>
                                      <p:to>
                                        <p:strVal val="hidden"/>
                                      </p:to>
                                    </p:set>
                                  </p:childTnLst>
                                </p:cTn>
                              </p:par>
                              <p:par>
                                <p:cTn id="18" presetID="2" presetClass="entr" presetSubtype="4" fill="hold" grpId="0" nodeType="withEffect">
                                  <p:stCondLst>
                                    <p:cond delay="0"/>
                                  </p:stCondLst>
                                  <p:childTnLst>
                                    <p:set>
                                      <p:cBhvr>
                                        <p:cTn id="19" dur="1" fill="hold">
                                          <p:stCondLst>
                                            <p:cond delay="0"/>
                                          </p:stCondLst>
                                        </p:cTn>
                                        <p:tgtEl>
                                          <p:spTgt spid="73"/>
                                        </p:tgtEl>
                                        <p:attrNameLst>
                                          <p:attrName>style.visibility</p:attrName>
                                        </p:attrNameLst>
                                      </p:cBhvr>
                                      <p:to>
                                        <p:strVal val="visible"/>
                                      </p:to>
                                    </p:set>
                                    <p:anim calcmode="lin" valueType="num">
                                      <p:cBhvr additive="base">
                                        <p:cTn id="20" dur="500" fill="hold"/>
                                        <p:tgtEl>
                                          <p:spTgt spid="73"/>
                                        </p:tgtEl>
                                        <p:attrNameLst>
                                          <p:attrName>ppt_x</p:attrName>
                                        </p:attrNameLst>
                                      </p:cBhvr>
                                      <p:tavLst>
                                        <p:tav tm="0">
                                          <p:val>
                                            <p:strVal val="#ppt_x"/>
                                          </p:val>
                                        </p:tav>
                                        <p:tav tm="100000">
                                          <p:val>
                                            <p:strVal val="#ppt_x"/>
                                          </p:val>
                                        </p:tav>
                                      </p:tavLst>
                                    </p:anim>
                                    <p:anim calcmode="lin" valueType="num">
                                      <p:cBhvr additive="base">
                                        <p:cTn id="21" dur="500" fill="hold"/>
                                        <p:tgtEl>
                                          <p:spTgt spid="73"/>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xit" presetSubtype="0" fill="hold" grpId="1" nodeType="clickEffect">
                                  <p:stCondLst>
                                    <p:cond delay="0"/>
                                  </p:stCondLst>
                                  <p:childTnLst>
                                    <p:animEffect transition="out" filter="fade">
                                      <p:cBhvr>
                                        <p:cTn id="25" dur="2000"/>
                                        <p:tgtEl>
                                          <p:spTgt spid="73"/>
                                        </p:tgtEl>
                                      </p:cBhvr>
                                    </p:animEffect>
                                    <p:set>
                                      <p:cBhvr>
                                        <p:cTn id="26" dur="1" fill="hold">
                                          <p:stCondLst>
                                            <p:cond delay="1999"/>
                                          </p:stCondLst>
                                        </p:cTn>
                                        <p:tgtEl>
                                          <p:spTgt spid="73"/>
                                        </p:tgtEl>
                                        <p:attrNameLst>
                                          <p:attrName>style.visibility</p:attrName>
                                        </p:attrNameLst>
                                      </p:cBhvr>
                                      <p:to>
                                        <p:strVal val="hidden"/>
                                      </p:to>
                                    </p:set>
                                  </p:childTnLst>
                                </p:cTn>
                              </p:par>
                              <p:par>
                                <p:cTn id="27" presetID="2" presetClass="entr" presetSubtype="4" fill="hold" grpId="0" nodeType="withEffect">
                                  <p:stCondLst>
                                    <p:cond delay="0"/>
                                  </p:stCondLst>
                                  <p:childTnLst>
                                    <p:set>
                                      <p:cBhvr>
                                        <p:cTn id="28" dur="1" fill="hold">
                                          <p:stCondLst>
                                            <p:cond delay="0"/>
                                          </p:stCondLst>
                                        </p:cTn>
                                        <p:tgtEl>
                                          <p:spTgt spid="75"/>
                                        </p:tgtEl>
                                        <p:attrNameLst>
                                          <p:attrName>style.visibility</p:attrName>
                                        </p:attrNameLst>
                                      </p:cBhvr>
                                      <p:to>
                                        <p:strVal val="visible"/>
                                      </p:to>
                                    </p:set>
                                    <p:anim calcmode="lin" valueType="num">
                                      <p:cBhvr additive="base">
                                        <p:cTn id="29" dur="500" fill="hold"/>
                                        <p:tgtEl>
                                          <p:spTgt spid="75"/>
                                        </p:tgtEl>
                                        <p:attrNameLst>
                                          <p:attrName>ppt_x</p:attrName>
                                        </p:attrNameLst>
                                      </p:cBhvr>
                                      <p:tavLst>
                                        <p:tav tm="0">
                                          <p:val>
                                            <p:strVal val="#ppt_x"/>
                                          </p:val>
                                        </p:tav>
                                        <p:tav tm="100000">
                                          <p:val>
                                            <p:strVal val="#ppt_x"/>
                                          </p:val>
                                        </p:tav>
                                      </p:tavLst>
                                    </p:anim>
                                    <p:anim calcmode="lin" valueType="num">
                                      <p:cBhvr additive="base">
                                        <p:cTn id="30" dur="500" fill="hold"/>
                                        <p:tgtEl>
                                          <p:spTgt spid="75"/>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xit" presetSubtype="0" fill="hold" grpId="1" nodeType="clickEffect">
                                  <p:stCondLst>
                                    <p:cond delay="0"/>
                                  </p:stCondLst>
                                  <p:childTnLst>
                                    <p:animEffect transition="out" filter="fade">
                                      <p:cBhvr>
                                        <p:cTn id="34" dur="2000"/>
                                        <p:tgtEl>
                                          <p:spTgt spid="75"/>
                                        </p:tgtEl>
                                      </p:cBhvr>
                                    </p:animEffect>
                                    <p:set>
                                      <p:cBhvr>
                                        <p:cTn id="35" dur="1" fill="hold">
                                          <p:stCondLst>
                                            <p:cond delay="1999"/>
                                          </p:stCondLst>
                                        </p:cTn>
                                        <p:tgtEl>
                                          <p:spTgt spid="75"/>
                                        </p:tgtEl>
                                        <p:attrNameLst>
                                          <p:attrName>style.visibility</p:attrName>
                                        </p:attrNameLst>
                                      </p:cBhvr>
                                      <p:to>
                                        <p:strVal val="hidden"/>
                                      </p:to>
                                    </p:set>
                                  </p:childTnLst>
                                </p:cTn>
                              </p:par>
                              <p:par>
                                <p:cTn id="36" presetID="10" presetClass="entr" presetSubtype="0" fill="hold" nodeType="with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7" grpId="1" animBg="1"/>
      <p:bldP spid="73" grpId="0" animBg="1"/>
      <p:bldP spid="73" grpId="1" animBg="1"/>
      <p:bldP spid="75" grpId="0" animBg="1"/>
      <p:bldP spid="75"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899592" y="1496674"/>
          <a:ext cx="7560842" cy="4771348"/>
        </p:xfrm>
        <a:graphic>
          <a:graphicData uri="http://schemas.openxmlformats.org/drawingml/2006/table">
            <a:tbl>
              <a:tblPr firstRow="1" bandRow="1">
                <a:tableStyleId>{5C22544A-7EE6-4342-B048-85BDC9FD1C3A}</a:tableStyleId>
              </a:tblPr>
              <a:tblGrid>
                <a:gridCol w="604867"/>
                <a:gridCol w="1411357"/>
                <a:gridCol w="924103"/>
                <a:gridCol w="924103"/>
                <a:gridCol w="924103"/>
                <a:gridCol w="924103"/>
                <a:gridCol w="924103"/>
                <a:gridCol w="924103"/>
              </a:tblGrid>
              <a:tr h="432054">
                <a:tc>
                  <a:txBody>
                    <a:bodyPr/>
                    <a:lstStyle/>
                    <a:p>
                      <a:r>
                        <a:rPr lang="en-US" sz="1050" b="1" kern="1200" dirty="0" smtClean="0">
                          <a:solidFill>
                            <a:schemeClr val="lt1"/>
                          </a:solidFill>
                          <a:latin typeface="+mn-lt"/>
                          <a:ea typeface="+mn-ea"/>
                          <a:cs typeface="+mn-cs"/>
                        </a:rPr>
                        <a:t>Layer</a:t>
                      </a:r>
                    </a:p>
                  </a:txBody>
                  <a:tcPr anchor="ctr">
                    <a:solidFill>
                      <a:schemeClr val="accent1">
                        <a:lumMod val="75000"/>
                      </a:schemeClr>
                    </a:solidFill>
                  </a:tcPr>
                </a:tc>
                <a:tc>
                  <a:txBody>
                    <a:bodyPr/>
                    <a:lstStyle/>
                    <a:p>
                      <a:r>
                        <a:rPr lang="en-US" sz="1050" b="1" dirty="0" smtClean="0">
                          <a:latin typeface="+mn-lt"/>
                        </a:rPr>
                        <a:t>Function</a:t>
                      </a:r>
                      <a:endParaRPr lang="en-US" sz="1050" b="1" dirty="0">
                        <a:latin typeface="+mn-lt"/>
                      </a:endParaRPr>
                    </a:p>
                  </a:txBody>
                  <a:tcPr anchor="ctr">
                    <a:solidFill>
                      <a:schemeClr val="accent1">
                        <a:lumMod val="75000"/>
                      </a:schemeClr>
                    </a:solidFill>
                  </a:tcPr>
                </a:tc>
                <a:tc>
                  <a:txBody>
                    <a:bodyPr/>
                    <a:lstStyle/>
                    <a:p>
                      <a:pPr algn="ctr" rtl="0" fontAlgn="b"/>
                      <a:r>
                        <a:rPr lang="da-DK" sz="1050" b="1" kern="1200" dirty="0">
                          <a:solidFill>
                            <a:schemeClr val="lt1"/>
                          </a:solidFill>
                          <a:latin typeface="+mn-lt"/>
                          <a:ea typeface="+mn-ea"/>
                          <a:cs typeface="+mn-cs"/>
                        </a:rPr>
                        <a:t>Video &amp; </a:t>
                      </a:r>
                      <a:r>
                        <a:rPr lang="da-DK" sz="1050" b="1" kern="1200" dirty="0" smtClean="0">
                          <a:solidFill>
                            <a:schemeClr val="lt1"/>
                          </a:solidFill>
                          <a:latin typeface="+mn-lt"/>
                          <a:ea typeface="+mn-ea"/>
                          <a:cs typeface="+mn-cs"/>
                        </a:rPr>
                        <a:t/>
                      </a:r>
                      <a:br>
                        <a:rPr lang="da-DK" sz="1050" b="1" kern="1200" dirty="0" smtClean="0">
                          <a:solidFill>
                            <a:schemeClr val="lt1"/>
                          </a:solidFill>
                          <a:latin typeface="+mn-lt"/>
                          <a:ea typeface="+mn-ea"/>
                          <a:cs typeface="+mn-cs"/>
                        </a:rPr>
                      </a:br>
                      <a:r>
                        <a:rPr lang="da-DK" sz="1050" b="1" kern="1200" dirty="0" err="1" smtClean="0">
                          <a:solidFill>
                            <a:schemeClr val="lt1"/>
                          </a:solidFill>
                          <a:latin typeface="+mn-lt"/>
                          <a:ea typeface="+mn-ea"/>
                          <a:cs typeface="+mn-cs"/>
                        </a:rPr>
                        <a:t>Audio</a:t>
                      </a:r>
                      <a:endParaRPr lang="da-DK" sz="1050" b="1" kern="1200" dirty="0">
                        <a:solidFill>
                          <a:schemeClr val="lt1"/>
                        </a:solidFill>
                        <a:latin typeface="+mn-lt"/>
                        <a:ea typeface="+mn-ea"/>
                        <a:cs typeface="+mn-cs"/>
                      </a:endParaRPr>
                    </a:p>
                  </a:txBody>
                  <a:tcPr marL="7257" marR="7257" marT="7257" marB="0" anchor="ctr">
                    <a:solidFill>
                      <a:schemeClr val="accent1">
                        <a:lumMod val="75000"/>
                      </a:schemeClr>
                    </a:solidFill>
                  </a:tcPr>
                </a:tc>
                <a:tc>
                  <a:txBody>
                    <a:bodyPr/>
                    <a:lstStyle/>
                    <a:p>
                      <a:pPr algn="ctr" rtl="0" fontAlgn="b"/>
                      <a:r>
                        <a:rPr lang="da-DK" sz="1050" b="1" kern="1200" dirty="0">
                          <a:solidFill>
                            <a:schemeClr val="lt1"/>
                          </a:solidFill>
                          <a:latin typeface="+mn-lt"/>
                          <a:ea typeface="+mn-ea"/>
                          <a:cs typeface="+mn-cs"/>
                        </a:rPr>
                        <a:t>Event &amp; </a:t>
                      </a:r>
                      <a:r>
                        <a:rPr lang="da-DK" sz="1050" b="1" kern="1200" dirty="0" smtClean="0">
                          <a:solidFill>
                            <a:schemeClr val="lt1"/>
                          </a:solidFill>
                          <a:latin typeface="+mn-lt"/>
                          <a:ea typeface="+mn-ea"/>
                          <a:cs typeface="+mn-cs"/>
                        </a:rPr>
                        <a:t/>
                      </a:r>
                      <a:br>
                        <a:rPr lang="da-DK" sz="1050" b="1" kern="1200" dirty="0" smtClean="0">
                          <a:solidFill>
                            <a:schemeClr val="lt1"/>
                          </a:solidFill>
                          <a:latin typeface="+mn-lt"/>
                          <a:ea typeface="+mn-ea"/>
                          <a:cs typeface="+mn-cs"/>
                        </a:rPr>
                      </a:br>
                      <a:r>
                        <a:rPr lang="da-DK" sz="1050" b="1" kern="1200" dirty="0" smtClean="0">
                          <a:solidFill>
                            <a:schemeClr val="lt1"/>
                          </a:solidFill>
                          <a:latin typeface="+mn-lt"/>
                          <a:ea typeface="+mn-ea"/>
                          <a:cs typeface="+mn-cs"/>
                        </a:rPr>
                        <a:t>Alarm</a:t>
                      </a:r>
                      <a:endParaRPr lang="da-DK" sz="1050" b="1" kern="1200" dirty="0">
                        <a:solidFill>
                          <a:schemeClr val="lt1"/>
                        </a:solidFill>
                        <a:latin typeface="+mn-lt"/>
                        <a:ea typeface="+mn-ea"/>
                        <a:cs typeface="+mn-cs"/>
                      </a:endParaRPr>
                    </a:p>
                  </a:txBody>
                  <a:tcPr marL="7257" marR="7257" marT="7257" marB="0" anchor="ctr">
                    <a:solidFill>
                      <a:schemeClr val="accent1">
                        <a:lumMod val="75000"/>
                      </a:schemeClr>
                    </a:solidFill>
                  </a:tcPr>
                </a:tc>
                <a:tc>
                  <a:txBody>
                    <a:bodyPr/>
                    <a:lstStyle/>
                    <a:p>
                      <a:pPr algn="ctr" rtl="0" fontAlgn="b"/>
                      <a:r>
                        <a:rPr lang="da-DK" sz="1050" b="1" kern="1200" dirty="0">
                          <a:solidFill>
                            <a:schemeClr val="lt1"/>
                          </a:solidFill>
                          <a:latin typeface="+mn-lt"/>
                          <a:ea typeface="+mn-ea"/>
                          <a:cs typeface="+mn-cs"/>
                        </a:rPr>
                        <a:t>Security</a:t>
                      </a:r>
                    </a:p>
                  </a:txBody>
                  <a:tcPr marL="7257" marR="7257" marT="7257" marB="0" anchor="ctr">
                    <a:solidFill>
                      <a:schemeClr val="accent1">
                        <a:lumMod val="75000"/>
                      </a:schemeClr>
                    </a:solidFill>
                  </a:tcPr>
                </a:tc>
                <a:tc>
                  <a:txBody>
                    <a:bodyPr/>
                    <a:lstStyle/>
                    <a:p>
                      <a:pPr algn="ctr" rtl="0" fontAlgn="b"/>
                      <a:r>
                        <a:rPr lang="da-DK" sz="1050" b="1" kern="1200" dirty="0">
                          <a:solidFill>
                            <a:schemeClr val="lt1"/>
                          </a:solidFill>
                          <a:latin typeface="+mn-lt"/>
                          <a:ea typeface="+mn-ea"/>
                          <a:cs typeface="+mn-cs"/>
                        </a:rPr>
                        <a:t>Configuration</a:t>
                      </a:r>
                    </a:p>
                  </a:txBody>
                  <a:tcPr marL="7257" marR="7257" marT="7257" marB="0" anchor="ctr">
                    <a:solidFill>
                      <a:schemeClr val="accent1">
                        <a:lumMod val="75000"/>
                      </a:schemeClr>
                    </a:solidFill>
                  </a:tcPr>
                </a:tc>
                <a:tc>
                  <a:txBody>
                    <a:bodyPr/>
                    <a:lstStyle/>
                    <a:p>
                      <a:pPr algn="ctr" rtl="0" fontAlgn="b"/>
                      <a:r>
                        <a:rPr lang="da-DK" sz="1050" b="1" kern="1200" dirty="0">
                          <a:solidFill>
                            <a:schemeClr val="lt1"/>
                          </a:solidFill>
                          <a:latin typeface="+mn-lt"/>
                          <a:ea typeface="+mn-ea"/>
                          <a:cs typeface="+mn-cs"/>
                        </a:rPr>
                        <a:t>Control</a:t>
                      </a:r>
                    </a:p>
                  </a:txBody>
                  <a:tcPr marL="7257" marR="7257" marT="7257" marB="0" anchor="ctr">
                    <a:solidFill>
                      <a:schemeClr val="accent1">
                        <a:lumMod val="75000"/>
                      </a:schemeClr>
                    </a:solidFill>
                  </a:tcPr>
                </a:tc>
                <a:tc>
                  <a:txBody>
                    <a:bodyPr/>
                    <a:lstStyle/>
                    <a:p>
                      <a:pPr algn="ctr" rtl="0" fontAlgn="b"/>
                      <a:r>
                        <a:rPr lang="da-DK" sz="1050" b="1" kern="1200" dirty="0" smtClean="0">
                          <a:solidFill>
                            <a:schemeClr val="lt1"/>
                          </a:solidFill>
                          <a:latin typeface="+mn-lt"/>
                          <a:ea typeface="+mn-ea"/>
                          <a:cs typeface="+mn-cs"/>
                        </a:rPr>
                        <a:t>System</a:t>
                      </a:r>
                      <a:br>
                        <a:rPr lang="da-DK" sz="1050" b="1" kern="1200" dirty="0" smtClean="0">
                          <a:solidFill>
                            <a:schemeClr val="lt1"/>
                          </a:solidFill>
                          <a:latin typeface="+mn-lt"/>
                          <a:ea typeface="+mn-ea"/>
                          <a:cs typeface="+mn-cs"/>
                        </a:rPr>
                      </a:br>
                      <a:r>
                        <a:rPr lang="da-DK" sz="1050" b="1" kern="1200" dirty="0" smtClean="0">
                          <a:solidFill>
                            <a:schemeClr val="lt1"/>
                          </a:solidFill>
                          <a:latin typeface="+mn-lt"/>
                          <a:ea typeface="+mn-ea"/>
                          <a:cs typeface="+mn-cs"/>
                        </a:rPr>
                        <a:t>Status</a:t>
                      </a:r>
                      <a:endParaRPr lang="da-DK" sz="1050" b="1" kern="1200" dirty="0">
                        <a:solidFill>
                          <a:schemeClr val="lt1"/>
                        </a:solidFill>
                        <a:latin typeface="+mn-lt"/>
                        <a:ea typeface="+mn-ea"/>
                        <a:cs typeface="+mn-cs"/>
                      </a:endParaRPr>
                    </a:p>
                  </a:txBody>
                  <a:tcPr marL="7257" marR="7257" marT="7257" marB="0" anchor="ctr">
                    <a:solidFill>
                      <a:schemeClr val="accent1">
                        <a:lumMod val="75000"/>
                      </a:schemeClr>
                    </a:solidFill>
                  </a:tcPr>
                </a:tc>
              </a:tr>
              <a:tr h="197951">
                <a:tc rowSpan="10">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da-DK" sz="1400" b="1" i="0" u="none" strike="noStrike" dirty="0" smtClean="0">
                        <a:solidFill>
                          <a:srgbClr val="000000"/>
                        </a:solidFill>
                        <a:latin typeface="Calibri"/>
                      </a:endParaRPr>
                    </a:p>
                  </a:txBody>
                  <a:tcPr marL="7257" marR="7257" marT="7257" marB="0" vert="vert" anchor="ctr">
                    <a:solidFill>
                      <a:schemeClr val="accent1"/>
                    </a:solidFill>
                  </a:tcPr>
                </a:tc>
                <a:tc>
                  <a:txBody>
                    <a:bodyPr/>
                    <a:lstStyle/>
                    <a:p>
                      <a:pPr algn="l" rtl="0" fontAlgn="b"/>
                      <a:r>
                        <a:rPr lang="en-US" sz="1000" b="1" i="0" u="none" strike="noStrike" noProof="0" smtClean="0">
                          <a:solidFill>
                            <a:srgbClr val="000000"/>
                          </a:solidFill>
                          <a:latin typeface="+mn-lt"/>
                        </a:rPr>
                        <a:t>Configuration</a:t>
                      </a:r>
                      <a:endParaRPr lang="en-US" sz="1000" b="1" i="0" u="none" strike="noStrike" noProof="0">
                        <a:solidFill>
                          <a:srgbClr val="000000"/>
                        </a:solidFill>
                        <a:latin typeface="+mn-lt"/>
                      </a:endParaRPr>
                    </a:p>
                  </a:txBody>
                  <a:tcPr marL="90000" marR="90000" marT="18000" marB="18000" anchor="b"/>
                </a:tc>
                <a:tc>
                  <a:txBody>
                    <a:bodyPr/>
                    <a:lstStyle/>
                    <a:p>
                      <a:pPr algn="ctr" rtl="0" fontAlgn="b"/>
                      <a:r>
                        <a:rPr lang="da-DK" sz="1100" b="0" i="0" u="none" strike="noStrike" dirty="0">
                          <a:solidFill>
                            <a:srgbClr val="000000"/>
                          </a:solidFill>
                          <a:latin typeface="Calibri"/>
                        </a:rPr>
                        <a:t> </a:t>
                      </a:r>
                    </a:p>
                  </a:txBody>
                  <a:tcPr marL="7257" marR="7257" marT="7257" marB="0" anchor="b"/>
                </a:tc>
                <a:tc>
                  <a:txBody>
                    <a:bodyPr/>
                    <a:lstStyle/>
                    <a:p>
                      <a:pPr algn="ctr" rtl="0" fontAlgn="b"/>
                      <a:r>
                        <a:rPr lang="da-DK" sz="1100" b="0" i="0" u="none" strike="noStrike" dirty="0">
                          <a:solidFill>
                            <a:srgbClr val="000000"/>
                          </a:solidFill>
                          <a:latin typeface="Calibri"/>
                        </a:rPr>
                        <a:t> </a:t>
                      </a:r>
                    </a:p>
                  </a:txBody>
                  <a:tcPr marL="7257" marR="7257" marT="7257" marB="0" anchor="b"/>
                </a:tc>
                <a:tc>
                  <a:txBody>
                    <a:bodyPr/>
                    <a:lstStyle/>
                    <a:p>
                      <a:pPr algn="ctr" rtl="0" fontAlgn="b"/>
                      <a:r>
                        <a:rPr lang="da-DK" sz="1100" b="0" i="0" u="none" strike="noStrike" dirty="0">
                          <a:solidFill>
                            <a:srgbClr val="000000"/>
                          </a:solidFill>
                          <a:latin typeface="Calibri"/>
                        </a:rPr>
                        <a:t> </a:t>
                      </a:r>
                    </a:p>
                  </a:txBody>
                  <a:tcPr marL="7257" marR="7257" marT="7257" marB="0" anchor="b"/>
                </a:tc>
                <a:tc>
                  <a:txBody>
                    <a:bodyPr/>
                    <a:lstStyle/>
                    <a:p>
                      <a:pPr algn="ctr" rtl="0" fontAlgn="b"/>
                      <a:r>
                        <a:rPr lang="da-DK" sz="1200" b="1" i="0" u="none" strike="noStrike" dirty="0" smtClean="0">
                          <a:solidFill>
                            <a:srgbClr val="00B050"/>
                          </a:solidFill>
                          <a:latin typeface="Calibri"/>
                          <a:sym typeface="Wingdings 2"/>
                        </a:rPr>
                        <a:t></a:t>
                      </a:r>
                      <a:endParaRPr lang="da-DK" sz="1200" b="1" i="0" u="none" strike="noStrike" dirty="0">
                        <a:solidFill>
                          <a:srgbClr val="00B050"/>
                        </a:solidFill>
                        <a:latin typeface="Calibri"/>
                      </a:endParaRPr>
                    </a:p>
                  </a:txBody>
                  <a:tcPr marL="7257" marR="7257" marT="7257" marB="0" anchor="b"/>
                </a:tc>
                <a:tc>
                  <a:txBody>
                    <a:bodyPr/>
                    <a:lstStyle/>
                    <a:p>
                      <a:pPr algn="ctr" rtl="0" fontAlgn="b"/>
                      <a:r>
                        <a:rPr lang="da-DK" sz="1100" b="0" i="0" u="none" strike="noStrike" dirty="0">
                          <a:solidFill>
                            <a:srgbClr val="000000"/>
                          </a:solidFill>
                          <a:latin typeface="Calibri"/>
                        </a:rPr>
                        <a:t> </a:t>
                      </a:r>
                    </a:p>
                  </a:txBody>
                  <a:tcPr marL="7257" marR="7257" marT="7257" marB="0" anchor="b"/>
                </a:tc>
                <a:tc>
                  <a:txBody>
                    <a:bodyPr/>
                    <a:lstStyle/>
                    <a:p>
                      <a:pPr algn="ctr" rtl="0" fontAlgn="b"/>
                      <a:r>
                        <a:rPr lang="da-DK" sz="1100" b="0" i="0" u="none" strike="noStrike" dirty="0">
                          <a:solidFill>
                            <a:srgbClr val="000000"/>
                          </a:solidFill>
                          <a:latin typeface="Calibri"/>
                        </a:rPr>
                        <a:t> </a:t>
                      </a:r>
                    </a:p>
                  </a:txBody>
                  <a:tcPr marL="7257" marR="7257" marT="7257" marB="0" anchor="b"/>
                </a:tc>
              </a:tr>
              <a:tr h="197951">
                <a:tc vMerge="1">
                  <a:txBody>
                    <a:bodyPr/>
                    <a:lstStyle/>
                    <a:p>
                      <a:endParaRPr lang="en-US" sz="1000" dirty="0"/>
                    </a:p>
                  </a:txBody>
                  <a:tcPr marL="7257" marR="7257" marT="7257" marB="0" anchor="b"/>
                </a:tc>
                <a:tc>
                  <a:txBody>
                    <a:bodyPr/>
                    <a:lstStyle/>
                    <a:p>
                      <a:pPr algn="l" rtl="0" fontAlgn="b"/>
                      <a:r>
                        <a:rPr lang="en-US" sz="1000" b="1" i="0" u="none" strike="noStrike" noProof="0" smtClean="0">
                          <a:solidFill>
                            <a:srgbClr val="000000"/>
                          </a:solidFill>
                          <a:latin typeface="+mn-lt"/>
                        </a:rPr>
                        <a:t>Client</a:t>
                      </a:r>
                      <a:endParaRPr lang="en-US" sz="1000" b="1" i="0" u="none" strike="noStrike" noProof="0">
                        <a:solidFill>
                          <a:srgbClr val="000000"/>
                        </a:solidFill>
                        <a:latin typeface="+mn-lt"/>
                      </a:endParaRPr>
                    </a:p>
                  </a:txBody>
                  <a:tcPr marL="90000" marR="90000" marT="18000" marB="18000" anchor="b"/>
                </a:tc>
                <a:tc>
                  <a:txBody>
                    <a:bodyPr/>
                    <a:lstStyle/>
                    <a:p>
                      <a:pPr marL="0" algn="ctr" defTabSz="914400" rtl="0" eaLnBrk="1" fontAlgn="b" latinLnBrk="0" hangingPunct="1"/>
                      <a:r>
                        <a:rPr lang="da-DK" sz="1200" b="1" i="0" u="none" strike="noStrike" kern="1200" dirty="0" smtClean="0">
                          <a:solidFill>
                            <a:srgbClr val="00B050"/>
                          </a:solidFill>
                          <a:latin typeface="Calibri"/>
                          <a:ea typeface="+mn-ea"/>
                          <a:cs typeface="+mn-cs"/>
                          <a:sym typeface="Wingdings 2"/>
                        </a:rPr>
                        <a:t></a:t>
                      </a:r>
                      <a:endParaRPr lang="da-DK" sz="1200" b="1" i="0" u="none" strike="noStrike" kern="1200" dirty="0">
                        <a:solidFill>
                          <a:srgbClr val="00B050"/>
                        </a:solidFill>
                        <a:latin typeface="Calibri"/>
                        <a:ea typeface="+mn-ea"/>
                        <a:cs typeface="+mn-cs"/>
                        <a:sym typeface="Wingdings 2"/>
                      </a:endParaRPr>
                    </a:p>
                  </a:txBody>
                  <a:tcPr marL="7257" marR="7257" marT="7257" marB="0" anchor="b"/>
                </a:tc>
                <a:tc>
                  <a:txBody>
                    <a:bodyPr/>
                    <a:lstStyle/>
                    <a:p>
                      <a:pPr marL="0" algn="ctr" defTabSz="914400" rtl="0" eaLnBrk="1" fontAlgn="b" latinLnBrk="0" hangingPunct="1"/>
                      <a:r>
                        <a:rPr lang="da-DK" sz="1200" b="1" i="0" u="none" strike="noStrike" kern="1200" dirty="0" smtClean="0">
                          <a:solidFill>
                            <a:srgbClr val="00B050"/>
                          </a:solidFill>
                          <a:latin typeface="Calibri"/>
                          <a:ea typeface="+mn-ea"/>
                          <a:cs typeface="+mn-cs"/>
                          <a:sym typeface="Wingdings 2"/>
                        </a:rPr>
                        <a:t></a:t>
                      </a:r>
                      <a:endParaRPr lang="da-DK" sz="1200" b="1" i="0" u="none" strike="noStrike" kern="1200" dirty="0">
                        <a:solidFill>
                          <a:srgbClr val="00B050"/>
                        </a:solidFill>
                        <a:latin typeface="Calibri"/>
                        <a:ea typeface="+mn-ea"/>
                        <a:cs typeface="+mn-cs"/>
                        <a:sym typeface="Wingdings 2"/>
                      </a:endParaRPr>
                    </a:p>
                  </a:txBody>
                  <a:tcPr marL="7257" marR="7257" marT="7257" marB="0" anchor="b"/>
                </a:tc>
                <a:tc>
                  <a:txBody>
                    <a:bodyPr/>
                    <a:lstStyle/>
                    <a:p>
                      <a:pPr marL="0" algn="ctr" defTabSz="914400" rtl="0" eaLnBrk="1" fontAlgn="b" latinLnBrk="0" hangingPunct="1"/>
                      <a:endParaRPr lang="da-DK" sz="1200" b="1" i="0" u="none" strike="noStrike" kern="1200" dirty="0">
                        <a:solidFill>
                          <a:srgbClr val="00B050"/>
                        </a:solidFill>
                        <a:latin typeface="Calibri"/>
                        <a:ea typeface="+mn-ea"/>
                        <a:cs typeface="+mn-cs"/>
                        <a:sym typeface="Wingdings 2"/>
                      </a:endParaRPr>
                    </a:p>
                  </a:txBody>
                  <a:tcPr marL="7257" marR="7257" marT="7257" marB="0" anchor="b"/>
                </a:tc>
                <a:tc>
                  <a:txBody>
                    <a:bodyPr/>
                    <a:lstStyle/>
                    <a:p>
                      <a:pPr marL="0" algn="ctr" defTabSz="914400" rtl="0" eaLnBrk="1" fontAlgn="b" latinLnBrk="0" hangingPunct="1"/>
                      <a:r>
                        <a:rPr lang="da-DK" sz="1200" b="1" i="0" u="none" strike="noStrike" kern="1200" dirty="0" smtClean="0">
                          <a:solidFill>
                            <a:srgbClr val="00B050"/>
                          </a:solidFill>
                          <a:latin typeface="Calibri"/>
                          <a:ea typeface="+mn-ea"/>
                          <a:cs typeface="+mn-cs"/>
                          <a:sym typeface="Wingdings 2"/>
                        </a:rPr>
                        <a:t></a:t>
                      </a:r>
                      <a:endParaRPr lang="da-DK" sz="1200" b="1" i="0" u="none" strike="noStrike" kern="1200" dirty="0">
                        <a:solidFill>
                          <a:srgbClr val="00B050"/>
                        </a:solidFill>
                        <a:latin typeface="Calibri"/>
                        <a:ea typeface="+mn-ea"/>
                        <a:cs typeface="+mn-cs"/>
                        <a:sym typeface="Wingdings 2"/>
                      </a:endParaRPr>
                    </a:p>
                  </a:txBody>
                  <a:tcPr marL="7257" marR="7257" marT="7257" marB="0" anchor="b"/>
                </a:tc>
                <a:tc>
                  <a:txBody>
                    <a:bodyPr/>
                    <a:lstStyle/>
                    <a:p>
                      <a:pPr marL="0" algn="ctr" defTabSz="914400" rtl="0" eaLnBrk="1" fontAlgn="b" latinLnBrk="0" hangingPunct="1"/>
                      <a:r>
                        <a:rPr lang="da-DK" sz="1200" b="1" i="0" u="none" strike="noStrike" kern="1200" dirty="0" smtClean="0">
                          <a:solidFill>
                            <a:srgbClr val="00B050"/>
                          </a:solidFill>
                          <a:latin typeface="Calibri"/>
                          <a:ea typeface="+mn-ea"/>
                          <a:cs typeface="+mn-cs"/>
                          <a:sym typeface="Wingdings 2"/>
                        </a:rPr>
                        <a:t></a:t>
                      </a:r>
                      <a:endParaRPr lang="da-DK" sz="1200" b="1" i="0" u="none" strike="noStrike" kern="1200" dirty="0">
                        <a:solidFill>
                          <a:srgbClr val="00B050"/>
                        </a:solidFill>
                        <a:latin typeface="Calibri"/>
                        <a:ea typeface="+mn-ea"/>
                        <a:cs typeface="+mn-cs"/>
                        <a:sym typeface="Wingdings 2"/>
                      </a:endParaRPr>
                    </a:p>
                  </a:txBody>
                  <a:tcPr marL="7257" marR="7257" marT="7257" marB="0" anchor="b"/>
                </a:tc>
                <a:tc>
                  <a:txBody>
                    <a:bodyPr/>
                    <a:lstStyle/>
                    <a:p>
                      <a:pPr marL="0" algn="ctr" defTabSz="914400" rtl="0" eaLnBrk="1" fontAlgn="b" latinLnBrk="0" hangingPunct="1"/>
                      <a:endParaRPr lang="da-DK" sz="1200" b="1" i="0" u="none" strike="noStrike" kern="1200" dirty="0">
                        <a:solidFill>
                          <a:srgbClr val="00B050"/>
                        </a:solidFill>
                        <a:latin typeface="Calibri"/>
                        <a:ea typeface="+mn-ea"/>
                        <a:cs typeface="+mn-cs"/>
                        <a:sym typeface="Wingdings 2"/>
                      </a:endParaRPr>
                    </a:p>
                  </a:txBody>
                  <a:tcPr marL="7257" marR="7257" marT="7257" marB="0" anchor="b"/>
                </a:tc>
              </a:tr>
              <a:tr h="197951">
                <a:tc vMerge="1">
                  <a:txBody>
                    <a:bodyPr/>
                    <a:lstStyle/>
                    <a:p>
                      <a:endParaRPr lang="en-US" sz="1000" dirty="0"/>
                    </a:p>
                  </a:txBody>
                  <a:tcPr marL="7257" marR="7257" marT="7257" marB="0" anchor="b"/>
                </a:tc>
                <a:tc>
                  <a:txBody>
                    <a:bodyPr/>
                    <a:lstStyle/>
                    <a:p>
                      <a:pPr algn="l" rtl="0" fontAlgn="b"/>
                      <a:r>
                        <a:rPr lang="en-US" sz="1000" b="1" i="0" u="none" strike="noStrike" noProof="0" smtClean="0">
                          <a:solidFill>
                            <a:srgbClr val="000000"/>
                          </a:solidFill>
                          <a:latin typeface="+mn-lt"/>
                        </a:rPr>
                        <a:t>Data</a:t>
                      </a:r>
                      <a:endParaRPr lang="en-US" sz="1000" b="1" i="0" u="none" strike="noStrike" noProof="0">
                        <a:solidFill>
                          <a:srgbClr val="000000"/>
                        </a:solidFill>
                        <a:latin typeface="+mn-lt"/>
                      </a:endParaRPr>
                    </a:p>
                  </a:txBody>
                  <a:tcPr marL="90000" marR="90000" marT="18000" marB="18000" anchor="b"/>
                </a:tc>
                <a:tc>
                  <a:txBody>
                    <a:bodyPr/>
                    <a:lstStyle/>
                    <a:p>
                      <a:pPr marL="0" algn="ctr" defTabSz="914400" rtl="0" eaLnBrk="1" fontAlgn="b" latinLnBrk="0" hangingPunct="1"/>
                      <a:r>
                        <a:rPr lang="da-DK" sz="1200" b="1" i="0" u="none" strike="noStrike" kern="1200" dirty="0">
                          <a:solidFill>
                            <a:srgbClr val="00B050"/>
                          </a:solidFill>
                          <a:latin typeface="Calibri"/>
                          <a:ea typeface="+mn-ea"/>
                          <a:cs typeface="+mn-cs"/>
                          <a:sym typeface="Wingdings 2"/>
                        </a:rPr>
                        <a:t> </a:t>
                      </a:r>
                    </a:p>
                  </a:txBody>
                  <a:tcPr marL="7257" marR="7257" marT="7257" marB="0" anchor="b"/>
                </a:tc>
                <a:tc>
                  <a:txBody>
                    <a:bodyPr/>
                    <a:lstStyle/>
                    <a:p>
                      <a:pPr marL="0" algn="ctr" defTabSz="914400" rtl="0" eaLnBrk="1" fontAlgn="b" latinLnBrk="0" hangingPunct="1"/>
                      <a:r>
                        <a:rPr lang="da-DK" sz="1200" b="1" i="0" u="none" strike="noStrike" kern="1200" dirty="0" smtClean="0">
                          <a:solidFill>
                            <a:srgbClr val="00B050"/>
                          </a:solidFill>
                          <a:latin typeface="Calibri"/>
                          <a:ea typeface="+mn-ea"/>
                          <a:cs typeface="+mn-cs"/>
                          <a:sym typeface="Wingdings 2"/>
                        </a:rPr>
                        <a:t></a:t>
                      </a:r>
                      <a:endParaRPr lang="da-DK" sz="1200" b="1" i="0" u="none" strike="noStrike" kern="1200" dirty="0">
                        <a:solidFill>
                          <a:srgbClr val="00B050"/>
                        </a:solidFill>
                        <a:latin typeface="Calibri"/>
                        <a:ea typeface="+mn-ea"/>
                        <a:cs typeface="+mn-cs"/>
                        <a:sym typeface="Wingdings 2"/>
                      </a:endParaRPr>
                    </a:p>
                  </a:txBody>
                  <a:tcPr marL="7257" marR="7257" marT="7257" marB="0" anchor="b"/>
                </a:tc>
                <a:tc>
                  <a:txBody>
                    <a:bodyPr/>
                    <a:lstStyle/>
                    <a:p>
                      <a:pPr marL="0" algn="ctr" defTabSz="914400" rtl="0" eaLnBrk="1" fontAlgn="b" latinLnBrk="0" hangingPunct="1"/>
                      <a:r>
                        <a:rPr lang="da-DK" sz="1200" b="1" i="0" u="none" strike="noStrike" kern="1200" dirty="0">
                          <a:solidFill>
                            <a:srgbClr val="00B050"/>
                          </a:solidFill>
                          <a:latin typeface="Calibri"/>
                          <a:ea typeface="+mn-ea"/>
                          <a:cs typeface="+mn-cs"/>
                          <a:sym typeface="Wingdings 2"/>
                        </a:rPr>
                        <a:t> </a:t>
                      </a:r>
                    </a:p>
                  </a:txBody>
                  <a:tcPr marL="7257" marR="7257" marT="7257" marB="0" anchor="b"/>
                </a:tc>
                <a:tc>
                  <a:txBody>
                    <a:bodyPr/>
                    <a:lstStyle/>
                    <a:p>
                      <a:pPr marL="0" algn="ctr" defTabSz="914400" rtl="0" eaLnBrk="1" fontAlgn="b" latinLnBrk="0" hangingPunct="1"/>
                      <a:r>
                        <a:rPr lang="da-DK" sz="1200" b="1" i="0" u="none" strike="noStrike" kern="1200">
                          <a:solidFill>
                            <a:srgbClr val="00B050"/>
                          </a:solidFill>
                          <a:latin typeface="Calibri"/>
                          <a:ea typeface="+mn-ea"/>
                          <a:cs typeface="+mn-cs"/>
                          <a:sym typeface="Wingdings 2"/>
                        </a:rPr>
                        <a:t> </a:t>
                      </a:r>
                    </a:p>
                  </a:txBody>
                  <a:tcPr marL="7257" marR="7257" marT="7257" marB="0" anchor="b"/>
                </a:tc>
                <a:tc>
                  <a:txBody>
                    <a:bodyPr/>
                    <a:lstStyle/>
                    <a:p>
                      <a:pPr marL="0" algn="ctr" defTabSz="914400" rtl="0" eaLnBrk="1" fontAlgn="b" latinLnBrk="0" hangingPunct="1"/>
                      <a:r>
                        <a:rPr lang="da-DK" sz="1200" b="1" i="0" u="none" strike="noStrike" kern="1200">
                          <a:solidFill>
                            <a:srgbClr val="00B050"/>
                          </a:solidFill>
                          <a:latin typeface="Calibri"/>
                          <a:ea typeface="+mn-ea"/>
                          <a:cs typeface="+mn-cs"/>
                          <a:sym typeface="Wingdings 2"/>
                        </a:rPr>
                        <a:t> </a:t>
                      </a:r>
                    </a:p>
                  </a:txBody>
                  <a:tcPr marL="7257" marR="7257" marT="7257" marB="0" anchor="b"/>
                </a:tc>
                <a:tc>
                  <a:txBody>
                    <a:bodyPr/>
                    <a:lstStyle/>
                    <a:p>
                      <a:pPr marL="0" algn="ctr" defTabSz="914400" rtl="0" eaLnBrk="1" fontAlgn="b" latinLnBrk="0" hangingPunct="1"/>
                      <a:r>
                        <a:rPr lang="da-DK" sz="1200" b="1" i="0" u="none" strike="noStrike" kern="1200" dirty="0">
                          <a:solidFill>
                            <a:srgbClr val="00B050"/>
                          </a:solidFill>
                          <a:latin typeface="Calibri"/>
                          <a:ea typeface="+mn-ea"/>
                          <a:cs typeface="+mn-cs"/>
                          <a:sym typeface="Wingdings 2"/>
                        </a:rPr>
                        <a:t> </a:t>
                      </a:r>
                    </a:p>
                  </a:txBody>
                  <a:tcPr marL="7257" marR="7257" marT="7257" marB="0" anchor="b"/>
                </a:tc>
              </a:tr>
              <a:tr h="197951">
                <a:tc vMerge="1">
                  <a:txBody>
                    <a:bodyPr/>
                    <a:lstStyle/>
                    <a:p>
                      <a:endParaRPr lang="en-US" sz="1000" dirty="0"/>
                    </a:p>
                  </a:txBody>
                  <a:tcPr marL="7257" marR="7257" marT="7257" marB="0" anchor="b"/>
                </a:tc>
                <a:tc>
                  <a:txBody>
                    <a:bodyPr/>
                    <a:lstStyle/>
                    <a:p>
                      <a:pPr algn="l" rtl="0" fontAlgn="b"/>
                      <a:r>
                        <a:rPr lang="en-US" sz="1000" b="1" i="0" u="none" strike="noStrike" noProof="0" smtClean="0">
                          <a:solidFill>
                            <a:srgbClr val="000000"/>
                          </a:solidFill>
                          <a:latin typeface="+mn-lt"/>
                        </a:rPr>
                        <a:t>Login</a:t>
                      </a:r>
                      <a:endParaRPr lang="en-US" sz="1000" b="1" i="0" u="none" strike="noStrike" noProof="0">
                        <a:solidFill>
                          <a:srgbClr val="000000"/>
                        </a:solidFill>
                        <a:latin typeface="+mn-lt"/>
                      </a:endParaRPr>
                    </a:p>
                  </a:txBody>
                  <a:tcPr marL="90000" marR="90000" marT="18000" marB="18000" anchor="b"/>
                </a:tc>
                <a:tc>
                  <a:txBody>
                    <a:bodyPr/>
                    <a:lstStyle/>
                    <a:p>
                      <a:pPr marL="0" algn="ctr" defTabSz="914400" rtl="0" eaLnBrk="1" fontAlgn="b" latinLnBrk="0" hangingPunct="1"/>
                      <a:r>
                        <a:rPr lang="da-DK" sz="1200" b="1" i="0" u="none" strike="noStrike" kern="1200" dirty="0">
                          <a:solidFill>
                            <a:srgbClr val="00B050"/>
                          </a:solidFill>
                          <a:latin typeface="Calibri"/>
                          <a:ea typeface="+mn-ea"/>
                          <a:cs typeface="+mn-cs"/>
                          <a:sym typeface="Wingdings 2"/>
                        </a:rPr>
                        <a:t> </a:t>
                      </a:r>
                    </a:p>
                  </a:txBody>
                  <a:tcPr marL="7257" marR="7257" marT="7257" marB="0" anchor="b"/>
                </a:tc>
                <a:tc>
                  <a:txBody>
                    <a:bodyPr/>
                    <a:lstStyle/>
                    <a:p>
                      <a:pPr marL="0" algn="ctr" defTabSz="914400" rtl="0" eaLnBrk="1" fontAlgn="b" latinLnBrk="0" hangingPunct="1"/>
                      <a:r>
                        <a:rPr lang="da-DK" sz="1200" b="1" i="0" u="none" strike="noStrike" kern="1200" dirty="0">
                          <a:solidFill>
                            <a:srgbClr val="00B050"/>
                          </a:solidFill>
                          <a:latin typeface="Calibri"/>
                          <a:ea typeface="+mn-ea"/>
                          <a:cs typeface="+mn-cs"/>
                          <a:sym typeface="Wingdings 2"/>
                        </a:rPr>
                        <a:t> </a:t>
                      </a:r>
                    </a:p>
                  </a:txBody>
                  <a:tcPr marL="7257" marR="7257" marT="7257" marB="0" anchor="b"/>
                </a:tc>
                <a:tc>
                  <a:txBody>
                    <a:bodyPr/>
                    <a:lstStyle/>
                    <a:p>
                      <a:pPr marL="0" algn="ctr" defTabSz="914400" rtl="0" eaLnBrk="1" fontAlgn="b" latinLnBrk="0" hangingPunct="1"/>
                      <a:r>
                        <a:rPr lang="da-DK" sz="1200" b="1" i="0" u="none" strike="noStrike" kern="1200" dirty="0" smtClean="0">
                          <a:solidFill>
                            <a:srgbClr val="00B050"/>
                          </a:solidFill>
                          <a:latin typeface="Calibri"/>
                          <a:ea typeface="+mn-ea"/>
                          <a:cs typeface="+mn-cs"/>
                          <a:sym typeface="Wingdings 2"/>
                        </a:rPr>
                        <a:t></a:t>
                      </a:r>
                      <a:endParaRPr lang="da-DK" sz="1200" b="1" i="0" u="none" strike="noStrike" kern="1200" dirty="0">
                        <a:solidFill>
                          <a:srgbClr val="00B050"/>
                        </a:solidFill>
                        <a:latin typeface="Calibri"/>
                        <a:ea typeface="+mn-ea"/>
                        <a:cs typeface="+mn-cs"/>
                        <a:sym typeface="Wingdings 2"/>
                      </a:endParaRPr>
                    </a:p>
                  </a:txBody>
                  <a:tcPr marL="7257" marR="7257" marT="7257" marB="0" anchor="b"/>
                </a:tc>
                <a:tc>
                  <a:txBody>
                    <a:bodyPr/>
                    <a:lstStyle/>
                    <a:p>
                      <a:pPr marL="0" algn="ctr" defTabSz="914400" rtl="0" eaLnBrk="1" fontAlgn="b" latinLnBrk="0" hangingPunct="1"/>
                      <a:r>
                        <a:rPr lang="da-DK" sz="1200" b="1" i="0" u="none" strike="noStrike" kern="1200">
                          <a:solidFill>
                            <a:srgbClr val="00B050"/>
                          </a:solidFill>
                          <a:latin typeface="Calibri"/>
                          <a:ea typeface="+mn-ea"/>
                          <a:cs typeface="+mn-cs"/>
                          <a:sym typeface="Wingdings 2"/>
                        </a:rPr>
                        <a:t> </a:t>
                      </a:r>
                    </a:p>
                  </a:txBody>
                  <a:tcPr marL="7257" marR="7257" marT="7257" marB="0" anchor="b"/>
                </a:tc>
                <a:tc>
                  <a:txBody>
                    <a:bodyPr/>
                    <a:lstStyle/>
                    <a:p>
                      <a:pPr marL="0" algn="ctr" defTabSz="914400" rtl="0" eaLnBrk="1" fontAlgn="b" latinLnBrk="0" hangingPunct="1"/>
                      <a:r>
                        <a:rPr lang="da-DK" sz="1200" b="1" i="0" u="none" strike="noStrike" kern="1200">
                          <a:solidFill>
                            <a:srgbClr val="00B050"/>
                          </a:solidFill>
                          <a:latin typeface="Calibri"/>
                          <a:ea typeface="+mn-ea"/>
                          <a:cs typeface="+mn-cs"/>
                          <a:sym typeface="Wingdings 2"/>
                        </a:rPr>
                        <a:t> </a:t>
                      </a:r>
                    </a:p>
                  </a:txBody>
                  <a:tcPr marL="7257" marR="7257" marT="7257" marB="0" anchor="b"/>
                </a:tc>
                <a:tc>
                  <a:txBody>
                    <a:bodyPr/>
                    <a:lstStyle/>
                    <a:p>
                      <a:pPr marL="0" algn="ctr" defTabSz="914400" rtl="0" eaLnBrk="1" fontAlgn="b" latinLnBrk="0" hangingPunct="1"/>
                      <a:r>
                        <a:rPr lang="da-DK" sz="1200" b="1" i="0" u="none" strike="noStrike" kern="1200" dirty="0">
                          <a:solidFill>
                            <a:srgbClr val="00B050"/>
                          </a:solidFill>
                          <a:latin typeface="Calibri"/>
                          <a:ea typeface="+mn-ea"/>
                          <a:cs typeface="+mn-cs"/>
                          <a:sym typeface="Wingdings 2"/>
                        </a:rPr>
                        <a:t> </a:t>
                      </a:r>
                    </a:p>
                  </a:txBody>
                  <a:tcPr marL="7257" marR="7257" marT="7257" marB="0" anchor="b"/>
                </a:tc>
              </a:tr>
              <a:tr h="197951">
                <a:tc vMerge="1">
                  <a:txBody>
                    <a:bodyPr/>
                    <a:lstStyle/>
                    <a:p>
                      <a:endParaRPr lang="en-US" sz="1000" dirty="0"/>
                    </a:p>
                  </a:txBody>
                  <a:tcPr marL="7257" marR="7257" marT="7257" marB="0" anchor="b"/>
                </a:tc>
                <a:tc>
                  <a:txBody>
                    <a:bodyPr/>
                    <a:lstStyle/>
                    <a:p>
                      <a:pPr algn="l" rtl="0" fontAlgn="b"/>
                      <a:r>
                        <a:rPr lang="en-US" sz="1000" b="1" i="0" u="none" strike="noStrike" noProof="0" smtClean="0">
                          <a:solidFill>
                            <a:srgbClr val="000000"/>
                          </a:solidFill>
                          <a:latin typeface="+mn-lt"/>
                        </a:rPr>
                        <a:t>UI</a:t>
                      </a:r>
                      <a:endParaRPr lang="en-US" sz="1000" b="1" i="0" u="none" strike="noStrike" noProof="0">
                        <a:solidFill>
                          <a:srgbClr val="000000"/>
                        </a:solidFill>
                        <a:latin typeface="+mn-lt"/>
                      </a:endParaRPr>
                    </a:p>
                  </a:txBody>
                  <a:tcPr marL="90000" marR="90000" marT="18000" marB="18000" anchor="b"/>
                </a:tc>
                <a:tc>
                  <a:txBody>
                    <a:bodyPr/>
                    <a:lstStyle/>
                    <a:p>
                      <a:pPr marL="0" algn="ctr" defTabSz="914400" rtl="0" eaLnBrk="1" fontAlgn="b" latinLnBrk="0" hangingPunct="1"/>
                      <a:r>
                        <a:rPr lang="da-DK" sz="1200" b="1" i="0" u="none" strike="noStrike" kern="1200" dirty="0" smtClean="0">
                          <a:solidFill>
                            <a:srgbClr val="00B050"/>
                          </a:solidFill>
                          <a:latin typeface="Calibri"/>
                          <a:ea typeface="+mn-ea"/>
                          <a:cs typeface="+mn-cs"/>
                          <a:sym typeface="Wingdings 2"/>
                        </a:rPr>
                        <a:t></a:t>
                      </a:r>
                      <a:endParaRPr lang="da-DK" sz="1200" b="1" i="0" u="none" strike="noStrike" kern="1200" dirty="0">
                        <a:solidFill>
                          <a:srgbClr val="00B050"/>
                        </a:solidFill>
                        <a:latin typeface="Calibri"/>
                        <a:ea typeface="+mn-ea"/>
                        <a:cs typeface="+mn-cs"/>
                        <a:sym typeface="Wingdings 2"/>
                      </a:endParaRPr>
                    </a:p>
                  </a:txBody>
                  <a:tcPr marL="7257" marR="7257" marT="7257" marB="0" anchor="b"/>
                </a:tc>
                <a:tc>
                  <a:txBody>
                    <a:bodyPr/>
                    <a:lstStyle/>
                    <a:p>
                      <a:pPr marL="0" algn="ctr" defTabSz="914400" rtl="0" eaLnBrk="1" fontAlgn="b" latinLnBrk="0" hangingPunct="1"/>
                      <a:r>
                        <a:rPr lang="da-DK" sz="1200" b="1" i="0" u="none" strike="noStrike" kern="1200" dirty="0">
                          <a:solidFill>
                            <a:srgbClr val="00B050"/>
                          </a:solidFill>
                          <a:latin typeface="Calibri"/>
                          <a:ea typeface="+mn-ea"/>
                          <a:cs typeface="+mn-cs"/>
                          <a:sym typeface="Wingdings 2"/>
                        </a:rPr>
                        <a:t> </a:t>
                      </a:r>
                    </a:p>
                  </a:txBody>
                  <a:tcPr marL="7257" marR="7257" marT="7257" marB="0" anchor="b"/>
                </a:tc>
                <a:tc>
                  <a:txBody>
                    <a:bodyPr/>
                    <a:lstStyle/>
                    <a:p>
                      <a:pPr marL="0" algn="ctr" defTabSz="914400" rtl="0" eaLnBrk="1" fontAlgn="b" latinLnBrk="0" hangingPunct="1"/>
                      <a:r>
                        <a:rPr lang="da-DK" sz="1200" b="1" i="0" u="none" strike="noStrike" kern="1200" dirty="0">
                          <a:solidFill>
                            <a:srgbClr val="00B050"/>
                          </a:solidFill>
                          <a:latin typeface="Calibri"/>
                          <a:ea typeface="+mn-ea"/>
                          <a:cs typeface="+mn-cs"/>
                          <a:sym typeface="Wingdings 2"/>
                        </a:rPr>
                        <a:t> </a:t>
                      </a:r>
                    </a:p>
                  </a:txBody>
                  <a:tcPr marL="7257" marR="7257" marT="7257" marB="0" anchor="b"/>
                </a:tc>
                <a:tc>
                  <a:txBody>
                    <a:bodyPr/>
                    <a:lstStyle/>
                    <a:p>
                      <a:pPr marL="0" algn="ctr" defTabSz="914400" rtl="0" eaLnBrk="1" fontAlgn="b" latinLnBrk="0" hangingPunct="1"/>
                      <a:r>
                        <a:rPr lang="da-DK" sz="1200" b="1" i="0" u="none" strike="noStrike" kern="1200" dirty="0" smtClean="0">
                          <a:solidFill>
                            <a:srgbClr val="00B050"/>
                          </a:solidFill>
                          <a:latin typeface="Calibri"/>
                          <a:ea typeface="+mn-ea"/>
                          <a:cs typeface="+mn-cs"/>
                          <a:sym typeface="Wingdings 2"/>
                        </a:rPr>
                        <a:t></a:t>
                      </a:r>
                      <a:endParaRPr lang="da-DK" sz="1200" b="1" i="0" u="none" strike="noStrike" kern="1200" dirty="0">
                        <a:solidFill>
                          <a:srgbClr val="00B050"/>
                        </a:solidFill>
                        <a:latin typeface="Calibri"/>
                        <a:ea typeface="+mn-ea"/>
                        <a:cs typeface="+mn-cs"/>
                        <a:sym typeface="Wingdings 2"/>
                      </a:endParaRPr>
                    </a:p>
                  </a:txBody>
                  <a:tcPr marL="7257" marR="7257" marT="7257" marB="0" anchor="b"/>
                </a:tc>
                <a:tc>
                  <a:txBody>
                    <a:bodyPr/>
                    <a:lstStyle/>
                    <a:p>
                      <a:pPr marL="0" algn="ctr" defTabSz="914400" rtl="0" eaLnBrk="1" fontAlgn="b" latinLnBrk="0" hangingPunct="1"/>
                      <a:r>
                        <a:rPr lang="da-DK" sz="1200" b="1" i="0" u="none" strike="noStrike" kern="1200">
                          <a:solidFill>
                            <a:srgbClr val="00B050"/>
                          </a:solidFill>
                          <a:latin typeface="Calibri"/>
                          <a:ea typeface="+mn-ea"/>
                          <a:cs typeface="+mn-cs"/>
                          <a:sym typeface="Wingdings 2"/>
                        </a:rPr>
                        <a:t> </a:t>
                      </a:r>
                    </a:p>
                  </a:txBody>
                  <a:tcPr marL="7257" marR="7257" marT="7257" marB="0" anchor="b"/>
                </a:tc>
                <a:tc>
                  <a:txBody>
                    <a:bodyPr/>
                    <a:lstStyle/>
                    <a:p>
                      <a:pPr marL="0" algn="ctr" defTabSz="914400" rtl="0" eaLnBrk="1" fontAlgn="b" latinLnBrk="0" hangingPunct="1"/>
                      <a:r>
                        <a:rPr lang="da-DK" sz="1200" b="1" i="0" u="none" strike="noStrike" kern="1200">
                          <a:solidFill>
                            <a:srgbClr val="00B050"/>
                          </a:solidFill>
                          <a:latin typeface="Calibri"/>
                          <a:ea typeface="+mn-ea"/>
                          <a:cs typeface="+mn-cs"/>
                          <a:sym typeface="Wingdings 2"/>
                        </a:rPr>
                        <a:t> </a:t>
                      </a:r>
                    </a:p>
                  </a:txBody>
                  <a:tcPr marL="7257" marR="7257" marT="7257" marB="0" anchor="b"/>
                </a:tc>
              </a:tr>
              <a:tr h="197951">
                <a:tc vMerge="1">
                  <a:txBody>
                    <a:bodyPr/>
                    <a:lstStyle/>
                    <a:p>
                      <a:endParaRPr lang="en-US" sz="1000"/>
                    </a:p>
                  </a:txBody>
                  <a:tcPr marL="7257" marR="7257" marT="7257" marB="0" anchor="b"/>
                </a:tc>
                <a:tc>
                  <a:txBody>
                    <a:bodyPr/>
                    <a:lstStyle/>
                    <a:p>
                      <a:pPr algn="l" rtl="0" fontAlgn="b"/>
                      <a:r>
                        <a:rPr lang="en-US" sz="1000" b="1" i="0" u="none" strike="noStrike" noProof="0" smtClean="0">
                          <a:solidFill>
                            <a:srgbClr val="000000"/>
                          </a:solidFill>
                          <a:latin typeface="+mn-lt"/>
                        </a:rPr>
                        <a:t>Export</a:t>
                      </a:r>
                      <a:endParaRPr lang="en-US" sz="1000" b="1" i="0" u="none" strike="noStrike" noProof="0">
                        <a:solidFill>
                          <a:srgbClr val="000000"/>
                        </a:solidFill>
                        <a:latin typeface="+mn-lt"/>
                      </a:endParaRPr>
                    </a:p>
                  </a:txBody>
                  <a:tcPr marL="90000" marR="90000" marT="18000" marB="18000" anchor="b"/>
                </a:tc>
                <a:tc>
                  <a:txBody>
                    <a:bodyPr/>
                    <a:lstStyle/>
                    <a:p>
                      <a:pPr marL="0" algn="ctr" defTabSz="914400" rtl="0" eaLnBrk="1" fontAlgn="b" latinLnBrk="0" hangingPunct="1"/>
                      <a:r>
                        <a:rPr lang="da-DK" sz="1200" b="1" i="0" u="none" strike="noStrike" kern="1200" dirty="0" smtClean="0">
                          <a:solidFill>
                            <a:srgbClr val="00B050"/>
                          </a:solidFill>
                          <a:latin typeface="Calibri"/>
                          <a:ea typeface="+mn-ea"/>
                          <a:cs typeface="+mn-cs"/>
                          <a:sym typeface="Wingdings 2"/>
                        </a:rPr>
                        <a:t></a:t>
                      </a:r>
                      <a:endParaRPr lang="da-DK" sz="1200" b="1" i="0" u="none" strike="noStrike" kern="1200" dirty="0">
                        <a:solidFill>
                          <a:srgbClr val="00B050"/>
                        </a:solidFill>
                        <a:latin typeface="Calibri"/>
                        <a:ea typeface="+mn-ea"/>
                        <a:cs typeface="+mn-cs"/>
                        <a:sym typeface="Wingdings 2"/>
                      </a:endParaRPr>
                    </a:p>
                  </a:txBody>
                  <a:tcPr marL="7257" marR="7257" marT="7257" marB="0" anchor="b"/>
                </a:tc>
                <a:tc>
                  <a:txBody>
                    <a:bodyPr/>
                    <a:lstStyle/>
                    <a:p>
                      <a:pPr marL="0" algn="ctr" defTabSz="914400" rtl="0" eaLnBrk="1" fontAlgn="b" latinLnBrk="0" hangingPunct="1"/>
                      <a:r>
                        <a:rPr lang="da-DK" sz="1200" b="1" i="0" u="none" strike="noStrike" kern="1200" dirty="0">
                          <a:solidFill>
                            <a:srgbClr val="00B050"/>
                          </a:solidFill>
                          <a:latin typeface="Calibri"/>
                          <a:ea typeface="+mn-ea"/>
                          <a:cs typeface="+mn-cs"/>
                          <a:sym typeface="Wingdings 2"/>
                        </a:rPr>
                        <a:t> </a:t>
                      </a:r>
                    </a:p>
                  </a:txBody>
                  <a:tcPr marL="7257" marR="7257" marT="7257" marB="0" anchor="b"/>
                </a:tc>
                <a:tc>
                  <a:txBody>
                    <a:bodyPr/>
                    <a:lstStyle/>
                    <a:p>
                      <a:pPr marL="0" algn="ctr" defTabSz="914400" rtl="0" eaLnBrk="1" fontAlgn="b" latinLnBrk="0" hangingPunct="1"/>
                      <a:r>
                        <a:rPr lang="da-DK" sz="1200" b="1" i="0" u="none" strike="noStrike" kern="1200" dirty="0">
                          <a:solidFill>
                            <a:srgbClr val="00B050"/>
                          </a:solidFill>
                          <a:latin typeface="Calibri"/>
                          <a:ea typeface="+mn-ea"/>
                          <a:cs typeface="+mn-cs"/>
                          <a:sym typeface="Wingdings 2"/>
                        </a:rPr>
                        <a:t> </a:t>
                      </a:r>
                    </a:p>
                  </a:txBody>
                  <a:tcPr marL="7257" marR="7257" marT="7257" marB="0" anchor="b"/>
                </a:tc>
                <a:tc>
                  <a:txBody>
                    <a:bodyPr/>
                    <a:lstStyle/>
                    <a:p>
                      <a:pPr marL="0" algn="ctr" defTabSz="914400" rtl="0" eaLnBrk="1" fontAlgn="b" latinLnBrk="0" hangingPunct="1"/>
                      <a:r>
                        <a:rPr lang="da-DK" sz="1200" b="1" i="0" u="none" strike="noStrike" kern="1200" dirty="0">
                          <a:solidFill>
                            <a:srgbClr val="00B050"/>
                          </a:solidFill>
                          <a:latin typeface="Calibri"/>
                          <a:ea typeface="+mn-ea"/>
                          <a:cs typeface="+mn-cs"/>
                          <a:sym typeface="Wingdings 2"/>
                        </a:rPr>
                        <a:t> </a:t>
                      </a:r>
                    </a:p>
                  </a:txBody>
                  <a:tcPr marL="7257" marR="7257" marT="7257" marB="0" anchor="b"/>
                </a:tc>
                <a:tc>
                  <a:txBody>
                    <a:bodyPr/>
                    <a:lstStyle/>
                    <a:p>
                      <a:pPr marL="0" algn="ctr" defTabSz="914400" rtl="0" eaLnBrk="1" fontAlgn="b" latinLnBrk="0" hangingPunct="1"/>
                      <a:r>
                        <a:rPr lang="da-DK" sz="1200" b="1" i="0" u="none" strike="noStrike" kern="1200">
                          <a:solidFill>
                            <a:srgbClr val="00B050"/>
                          </a:solidFill>
                          <a:latin typeface="Calibri"/>
                          <a:ea typeface="+mn-ea"/>
                          <a:cs typeface="+mn-cs"/>
                          <a:sym typeface="Wingdings 2"/>
                        </a:rPr>
                        <a:t> </a:t>
                      </a:r>
                    </a:p>
                  </a:txBody>
                  <a:tcPr marL="7257" marR="7257" marT="7257" marB="0" anchor="b"/>
                </a:tc>
                <a:tc>
                  <a:txBody>
                    <a:bodyPr/>
                    <a:lstStyle/>
                    <a:p>
                      <a:pPr marL="0" algn="ctr" defTabSz="914400" rtl="0" eaLnBrk="1" fontAlgn="b" latinLnBrk="0" hangingPunct="1"/>
                      <a:r>
                        <a:rPr lang="da-DK" sz="1200" b="1" i="0" u="none" strike="noStrike" kern="1200" dirty="0">
                          <a:solidFill>
                            <a:srgbClr val="00B050"/>
                          </a:solidFill>
                          <a:latin typeface="Calibri"/>
                          <a:ea typeface="+mn-ea"/>
                          <a:cs typeface="+mn-cs"/>
                          <a:sym typeface="Wingdings 2"/>
                        </a:rPr>
                        <a:t> </a:t>
                      </a:r>
                    </a:p>
                  </a:txBody>
                  <a:tcPr marL="7257" marR="7257" marT="7257" marB="0" anchor="b"/>
                </a:tc>
              </a:tr>
              <a:tr h="197951">
                <a:tc vMerge="1">
                  <a:txBody>
                    <a:bodyPr/>
                    <a:lstStyle/>
                    <a:p>
                      <a:endParaRPr lang="en-US" sz="1000"/>
                    </a:p>
                  </a:txBody>
                  <a:tcPr marL="7257" marR="7257" marT="7257" marB="0" anchor="b"/>
                </a:tc>
                <a:tc>
                  <a:txBody>
                    <a:bodyPr/>
                    <a:lstStyle/>
                    <a:p>
                      <a:pPr algn="l" rtl="0" fontAlgn="b"/>
                      <a:r>
                        <a:rPr lang="en-US" sz="1000" b="1" i="0" u="none" strike="noStrike" noProof="0" smtClean="0">
                          <a:solidFill>
                            <a:srgbClr val="000000"/>
                          </a:solidFill>
                          <a:latin typeface="+mn-lt"/>
                        </a:rPr>
                        <a:t>Messaging</a:t>
                      </a:r>
                      <a:endParaRPr lang="en-US" sz="1000" b="1" i="0" u="none" strike="noStrike" noProof="0">
                        <a:solidFill>
                          <a:srgbClr val="000000"/>
                        </a:solidFill>
                        <a:latin typeface="+mn-lt"/>
                      </a:endParaRPr>
                    </a:p>
                  </a:txBody>
                  <a:tcPr marL="90000" marR="90000" marT="18000" marB="18000" anchor="b"/>
                </a:tc>
                <a:tc>
                  <a:txBody>
                    <a:bodyPr/>
                    <a:lstStyle/>
                    <a:p>
                      <a:pPr marL="0" algn="ctr" defTabSz="914400" rtl="0" eaLnBrk="1" fontAlgn="b" latinLnBrk="0" hangingPunct="1"/>
                      <a:r>
                        <a:rPr lang="da-DK" sz="1200" b="1" i="0" u="none" strike="noStrike" kern="1200">
                          <a:solidFill>
                            <a:srgbClr val="00B050"/>
                          </a:solidFill>
                          <a:latin typeface="Calibri"/>
                          <a:ea typeface="+mn-ea"/>
                          <a:cs typeface="+mn-cs"/>
                          <a:sym typeface="Wingdings 2"/>
                        </a:rPr>
                        <a:t> </a:t>
                      </a:r>
                    </a:p>
                  </a:txBody>
                  <a:tcPr marL="7257" marR="7257" marT="7257" marB="0" anchor="b"/>
                </a:tc>
                <a:tc>
                  <a:txBody>
                    <a:bodyPr/>
                    <a:lstStyle/>
                    <a:p>
                      <a:pPr marL="0" algn="ctr" defTabSz="914400" rtl="0" eaLnBrk="1" fontAlgn="b" latinLnBrk="0" hangingPunct="1"/>
                      <a:r>
                        <a:rPr lang="da-DK" sz="1200" b="1" i="0" u="none" strike="noStrike" kern="1200" dirty="0" smtClean="0">
                          <a:solidFill>
                            <a:srgbClr val="00B050"/>
                          </a:solidFill>
                          <a:latin typeface="Calibri"/>
                          <a:ea typeface="+mn-ea"/>
                          <a:cs typeface="+mn-cs"/>
                          <a:sym typeface="Wingdings 2"/>
                        </a:rPr>
                        <a:t></a:t>
                      </a:r>
                      <a:endParaRPr lang="da-DK" sz="1200" b="1" i="0" u="none" strike="noStrike" kern="1200" dirty="0">
                        <a:solidFill>
                          <a:srgbClr val="00B050"/>
                        </a:solidFill>
                        <a:latin typeface="Calibri"/>
                        <a:ea typeface="+mn-ea"/>
                        <a:cs typeface="+mn-cs"/>
                        <a:sym typeface="Wingdings 2"/>
                      </a:endParaRPr>
                    </a:p>
                  </a:txBody>
                  <a:tcPr marL="7257" marR="7257" marT="7257" marB="0" anchor="b"/>
                </a:tc>
                <a:tc>
                  <a:txBody>
                    <a:bodyPr/>
                    <a:lstStyle/>
                    <a:p>
                      <a:pPr marL="0" algn="ctr" defTabSz="914400" rtl="0" eaLnBrk="1" fontAlgn="b" latinLnBrk="0" hangingPunct="1"/>
                      <a:r>
                        <a:rPr lang="da-DK" sz="1200" b="1" i="0" u="none" strike="noStrike" kern="1200" dirty="0" smtClean="0">
                          <a:solidFill>
                            <a:srgbClr val="00B050"/>
                          </a:solidFill>
                          <a:latin typeface="Calibri"/>
                          <a:ea typeface="+mn-ea"/>
                          <a:cs typeface="+mn-cs"/>
                          <a:sym typeface="Wingdings 2"/>
                        </a:rPr>
                        <a:t></a:t>
                      </a:r>
                      <a:endParaRPr lang="da-DK" sz="1200" b="1" i="0" u="none" strike="noStrike" kern="1200" dirty="0">
                        <a:solidFill>
                          <a:srgbClr val="00B050"/>
                        </a:solidFill>
                        <a:latin typeface="Calibri"/>
                        <a:ea typeface="+mn-ea"/>
                        <a:cs typeface="+mn-cs"/>
                        <a:sym typeface="Wingdings 2"/>
                      </a:endParaRPr>
                    </a:p>
                  </a:txBody>
                  <a:tcPr marL="7257" marR="7257" marT="7257" marB="0" anchor="b"/>
                </a:tc>
                <a:tc>
                  <a:txBody>
                    <a:bodyPr/>
                    <a:lstStyle/>
                    <a:p>
                      <a:pPr marL="0" algn="ctr" defTabSz="914400" rtl="0" eaLnBrk="1" fontAlgn="b" latinLnBrk="0" hangingPunct="1"/>
                      <a:r>
                        <a:rPr lang="da-DK" sz="1200" b="1" i="0" u="none" strike="noStrike" kern="1200" dirty="0" smtClean="0">
                          <a:solidFill>
                            <a:srgbClr val="00B050"/>
                          </a:solidFill>
                          <a:latin typeface="Calibri"/>
                          <a:ea typeface="+mn-ea"/>
                          <a:cs typeface="+mn-cs"/>
                          <a:sym typeface="Wingdings 2"/>
                        </a:rPr>
                        <a:t></a:t>
                      </a:r>
                      <a:endParaRPr lang="da-DK" sz="1200" b="1" i="0" u="none" strike="noStrike" kern="1200" dirty="0">
                        <a:solidFill>
                          <a:srgbClr val="00B050"/>
                        </a:solidFill>
                        <a:latin typeface="Calibri"/>
                        <a:ea typeface="+mn-ea"/>
                        <a:cs typeface="+mn-cs"/>
                        <a:sym typeface="Wingdings 2"/>
                      </a:endParaRPr>
                    </a:p>
                  </a:txBody>
                  <a:tcPr marL="7257" marR="7257" marT="7257" marB="0" anchor="b"/>
                </a:tc>
                <a:tc>
                  <a:txBody>
                    <a:bodyPr/>
                    <a:lstStyle/>
                    <a:p>
                      <a:pPr marL="0" algn="ctr" defTabSz="914400" rtl="0" eaLnBrk="1" fontAlgn="b" latinLnBrk="0" hangingPunct="1"/>
                      <a:r>
                        <a:rPr lang="da-DK" sz="1200" b="1" i="0" u="none" strike="noStrike" kern="1200" dirty="0" smtClean="0">
                          <a:solidFill>
                            <a:srgbClr val="00B050"/>
                          </a:solidFill>
                          <a:latin typeface="Calibri"/>
                          <a:ea typeface="+mn-ea"/>
                          <a:cs typeface="+mn-cs"/>
                          <a:sym typeface="Wingdings 2"/>
                        </a:rPr>
                        <a:t></a:t>
                      </a:r>
                      <a:endParaRPr lang="da-DK" sz="1200" b="1" i="0" u="none" strike="noStrike" kern="1200" dirty="0">
                        <a:solidFill>
                          <a:srgbClr val="00B050"/>
                        </a:solidFill>
                        <a:latin typeface="Calibri"/>
                        <a:ea typeface="+mn-ea"/>
                        <a:cs typeface="+mn-cs"/>
                        <a:sym typeface="Wingdings 2"/>
                      </a:endParaRPr>
                    </a:p>
                  </a:txBody>
                  <a:tcPr marL="7257" marR="7257" marT="7257" marB="0" anchor="b"/>
                </a:tc>
                <a:tc>
                  <a:txBody>
                    <a:bodyPr/>
                    <a:lstStyle/>
                    <a:p>
                      <a:pPr marL="0" algn="ctr" defTabSz="914400" rtl="0" eaLnBrk="1" fontAlgn="b" latinLnBrk="0" hangingPunct="1"/>
                      <a:r>
                        <a:rPr lang="da-DK" sz="1200" b="1" i="0" u="none" strike="noStrike" kern="1200">
                          <a:solidFill>
                            <a:srgbClr val="00B050"/>
                          </a:solidFill>
                          <a:latin typeface="Calibri"/>
                          <a:ea typeface="+mn-ea"/>
                          <a:cs typeface="+mn-cs"/>
                          <a:sym typeface="Wingdings 2"/>
                        </a:rPr>
                        <a:t> </a:t>
                      </a:r>
                    </a:p>
                  </a:txBody>
                  <a:tcPr marL="7257" marR="7257" marT="7257" marB="0" anchor="b"/>
                </a:tc>
              </a:tr>
              <a:tr h="197951">
                <a:tc vMerge="1">
                  <a:txBody>
                    <a:bodyPr/>
                    <a:lstStyle/>
                    <a:p>
                      <a:endParaRPr lang="en-US" sz="1000"/>
                    </a:p>
                  </a:txBody>
                  <a:tcPr marL="7257" marR="7257" marT="7257" marB="0" anchor="b"/>
                </a:tc>
                <a:tc>
                  <a:txBody>
                    <a:bodyPr/>
                    <a:lstStyle/>
                    <a:p>
                      <a:pPr algn="l" rtl="0" fontAlgn="b"/>
                      <a:r>
                        <a:rPr lang="en-US" sz="1000" b="1" i="0" u="none" strike="noStrike" noProof="0" smtClean="0">
                          <a:solidFill>
                            <a:srgbClr val="000000"/>
                          </a:solidFill>
                          <a:latin typeface="+mn-lt"/>
                        </a:rPr>
                        <a:t>Utility</a:t>
                      </a:r>
                      <a:endParaRPr lang="en-US" sz="1000" b="1" i="0" u="none" strike="noStrike" noProof="0">
                        <a:solidFill>
                          <a:srgbClr val="000000"/>
                        </a:solidFill>
                        <a:latin typeface="+mn-lt"/>
                      </a:endParaRPr>
                    </a:p>
                  </a:txBody>
                  <a:tcPr marL="90000" marR="90000" marT="18000" marB="18000" anchor="b"/>
                </a:tc>
                <a:tc>
                  <a:txBody>
                    <a:bodyPr/>
                    <a:lstStyle/>
                    <a:p>
                      <a:pPr marL="0" algn="ctr" defTabSz="914400" rtl="0" eaLnBrk="1" fontAlgn="b" latinLnBrk="0" hangingPunct="1"/>
                      <a:r>
                        <a:rPr lang="da-DK" sz="1200" b="1" i="0" u="none" strike="noStrike" kern="1200">
                          <a:solidFill>
                            <a:srgbClr val="00B050"/>
                          </a:solidFill>
                          <a:latin typeface="Calibri"/>
                          <a:ea typeface="+mn-ea"/>
                          <a:cs typeface="+mn-cs"/>
                          <a:sym typeface="Wingdings 2"/>
                        </a:rPr>
                        <a:t> </a:t>
                      </a:r>
                    </a:p>
                  </a:txBody>
                  <a:tcPr marL="7257" marR="7257" marT="7257" marB="0" anchor="b"/>
                </a:tc>
                <a:tc>
                  <a:txBody>
                    <a:bodyPr/>
                    <a:lstStyle/>
                    <a:p>
                      <a:pPr marL="0" algn="ctr" defTabSz="914400" rtl="0" eaLnBrk="1" fontAlgn="b" latinLnBrk="0" hangingPunct="1"/>
                      <a:r>
                        <a:rPr lang="da-DK" sz="1200" b="1" i="0" u="none" strike="noStrike" kern="1200" dirty="0">
                          <a:solidFill>
                            <a:srgbClr val="00B050"/>
                          </a:solidFill>
                          <a:latin typeface="Calibri"/>
                          <a:ea typeface="+mn-ea"/>
                          <a:cs typeface="+mn-cs"/>
                          <a:sym typeface="Wingdings 2"/>
                        </a:rPr>
                        <a:t> </a:t>
                      </a:r>
                    </a:p>
                  </a:txBody>
                  <a:tcPr marL="7257" marR="7257" marT="7257" marB="0" anchor="b"/>
                </a:tc>
                <a:tc>
                  <a:txBody>
                    <a:bodyPr/>
                    <a:lstStyle/>
                    <a:p>
                      <a:pPr marL="0" algn="ctr" defTabSz="914400" rtl="0" eaLnBrk="1" fontAlgn="b" latinLnBrk="0" hangingPunct="1"/>
                      <a:r>
                        <a:rPr lang="da-DK" sz="1200" b="1" i="0" u="none" strike="noStrike" kern="1200" dirty="0" smtClean="0">
                          <a:solidFill>
                            <a:srgbClr val="00B050"/>
                          </a:solidFill>
                          <a:latin typeface="Calibri"/>
                          <a:ea typeface="+mn-ea"/>
                          <a:cs typeface="+mn-cs"/>
                          <a:sym typeface="Wingdings 2"/>
                        </a:rPr>
                        <a:t></a:t>
                      </a:r>
                      <a:endParaRPr lang="da-DK" sz="1200" b="1" i="0" u="none" strike="noStrike" kern="1200" dirty="0">
                        <a:solidFill>
                          <a:srgbClr val="00B050"/>
                        </a:solidFill>
                        <a:latin typeface="Calibri"/>
                        <a:ea typeface="+mn-ea"/>
                        <a:cs typeface="+mn-cs"/>
                        <a:sym typeface="Wingdings 2"/>
                      </a:endParaRPr>
                    </a:p>
                  </a:txBody>
                  <a:tcPr marL="7257" marR="7257" marT="7257" marB="0" anchor="b"/>
                </a:tc>
                <a:tc>
                  <a:txBody>
                    <a:bodyPr/>
                    <a:lstStyle/>
                    <a:p>
                      <a:pPr marL="0" algn="ctr" defTabSz="914400" rtl="0" eaLnBrk="1" fontAlgn="b" latinLnBrk="0" hangingPunct="1"/>
                      <a:r>
                        <a:rPr lang="da-DK" sz="1200" b="1" i="0" u="none" strike="noStrike" kern="1200" dirty="0" smtClean="0">
                          <a:solidFill>
                            <a:srgbClr val="00B050"/>
                          </a:solidFill>
                          <a:latin typeface="Calibri"/>
                          <a:ea typeface="+mn-ea"/>
                          <a:cs typeface="+mn-cs"/>
                          <a:sym typeface="Wingdings 2"/>
                        </a:rPr>
                        <a:t></a:t>
                      </a:r>
                      <a:endParaRPr lang="da-DK" sz="1200" b="1" i="0" u="none" strike="noStrike" kern="1200" dirty="0">
                        <a:solidFill>
                          <a:srgbClr val="00B050"/>
                        </a:solidFill>
                        <a:latin typeface="Calibri"/>
                        <a:ea typeface="+mn-ea"/>
                        <a:cs typeface="+mn-cs"/>
                        <a:sym typeface="Wingdings 2"/>
                      </a:endParaRPr>
                    </a:p>
                  </a:txBody>
                  <a:tcPr marL="7257" marR="7257" marT="7257" marB="0" anchor="b"/>
                </a:tc>
                <a:tc>
                  <a:txBody>
                    <a:bodyPr/>
                    <a:lstStyle/>
                    <a:p>
                      <a:pPr marL="0" algn="ctr" defTabSz="914400" rtl="0" eaLnBrk="1" fontAlgn="b" latinLnBrk="0" hangingPunct="1"/>
                      <a:r>
                        <a:rPr lang="da-DK" sz="1200" b="1" i="0" u="none" strike="noStrike" kern="1200" dirty="0">
                          <a:solidFill>
                            <a:srgbClr val="00B050"/>
                          </a:solidFill>
                          <a:latin typeface="Calibri"/>
                          <a:ea typeface="+mn-ea"/>
                          <a:cs typeface="+mn-cs"/>
                          <a:sym typeface="Wingdings 2"/>
                        </a:rPr>
                        <a:t> </a:t>
                      </a:r>
                    </a:p>
                  </a:txBody>
                  <a:tcPr marL="7257" marR="7257" marT="7257" marB="0" anchor="b"/>
                </a:tc>
                <a:tc>
                  <a:txBody>
                    <a:bodyPr/>
                    <a:lstStyle/>
                    <a:p>
                      <a:pPr marL="0" algn="ctr" defTabSz="914400" rtl="0" eaLnBrk="1" fontAlgn="b" latinLnBrk="0" hangingPunct="1"/>
                      <a:r>
                        <a:rPr lang="da-DK" sz="1200" b="1" i="0" u="none" strike="noStrike" kern="1200">
                          <a:solidFill>
                            <a:srgbClr val="00B050"/>
                          </a:solidFill>
                          <a:latin typeface="Calibri"/>
                          <a:ea typeface="+mn-ea"/>
                          <a:cs typeface="+mn-cs"/>
                          <a:sym typeface="Wingdings 2"/>
                        </a:rPr>
                        <a:t> </a:t>
                      </a:r>
                    </a:p>
                  </a:txBody>
                  <a:tcPr marL="7257" marR="7257" marT="7257" marB="0" anchor="b"/>
                </a:tc>
              </a:tr>
              <a:tr h="197951">
                <a:tc vMerge="1">
                  <a:txBody>
                    <a:bodyPr/>
                    <a:lstStyle/>
                    <a:p>
                      <a:endParaRPr lang="en-US" sz="1000"/>
                    </a:p>
                  </a:txBody>
                  <a:tcPr marL="7257" marR="7257" marT="7257" marB="0" anchor="b"/>
                </a:tc>
                <a:tc>
                  <a:txBody>
                    <a:bodyPr/>
                    <a:lstStyle/>
                    <a:p>
                      <a:pPr algn="l" rtl="0" fontAlgn="b"/>
                      <a:r>
                        <a:rPr lang="en-US" sz="1000" b="1" i="0" u="none" strike="noStrike" noProof="0" smtClean="0">
                          <a:solidFill>
                            <a:srgbClr val="000000"/>
                          </a:solidFill>
                          <a:latin typeface="+mn-lt"/>
                        </a:rPr>
                        <a:t>Security</a:t>
                      </a:r>
                      <a:endParaRPr lang="en-US" sz="1000" b="1" i="0" u="none" strike="noStrike" noProof="0">
                        <a:solidFill>
                          <a:srgbClr val="000000"/>
                        </a:solidFill>
                        <a:latin typeface="+mn-lt"/>
                      </a:endParaRPr>
                    </a:p>
                  </a:txBody>
                  <a:tcPr marL="90000" marR="90000" marT="18000" marB="18000" anchor="b"/>
                </a:tc>
                <a:tc>
                  <a:txBody>
                    <a:bodyPr/>
                    <a:lstStyle/>
                    <a:p>
                      <a:pPr marL="0" algn="ctr" defTabSz="914400" rtl="0" eaLnBrk="1" fontAlgn="b" latinLnBrk="0" hangingPunct="1"/>
                      <a:r>
                        <a:rPr lang="da-DK" sz="1200" b="1" i="0" u="none" strike="noStrike" kern="1200">
                          <a:solidFill>
                            <a:srgbClr val="00B050"/>
                          </a:solidFill>
                          <a:latin typeface="Calibri"/>
                          <a:ea typeface="+mn-ea"/>
                          <a:cs typeface="+mn-cs"/>
                          <a:sym typeface="Wingdings 2"/>
                        </a:rPr>
                        <a:t> </a:t>
                      </a:r>
                    </a:p>
                  </a:txBody>
                  <a:tcPr marL="7257" marR="7257" marT="7257" marB="0" anchor="b"/>
                </a:tc>
                <a:tc>
                  <a:txBody>
                    <a:bodyPr/>
                    <a:lstStyle/>
                    <a:p>
                      <a:pPr marL="0" algn="ctr" defTabSz="914400" rtl="0" eaLnBrk="1" fontAlgn="b" latinLnBrk="0" hangingPunct="1"/>
                      <a:r>
                        <a:rPr lang="da-DK" sz="1200" b="1" i="0" u="none" strike="noStrike" kern="1200" dirty="0">
                          <a:solidFill>
                            <a:srgbClr val="00B050"/>
                          </a:solidFill>
                          <a:latin typeface="Calibri"/>
                          <a:ea typeface="+mn-ea"/>
                          <a:cs typeface="+mn-cs"/>
                          <a:sym typeface="Wingdings 2"/>
                        </a:rPr>
                        <a:t> </a:t>
                      </a:r>
                    </a:p>
                  </a:txBody>
                  <a:tcPr marL="7257" marR="7257" marT="7257" marB="0" anchor="b"/>
                </a:tc>
                <a:tc>
                  <a:txBody>
                    <a:bodyPr/>
                    <a:lstStyle/>
                    <a:p>
                      <a:pPr marL="0" algn="ctr" defTabSz="914400" rtl="0" eaLnBrk="1" fontAlgn="b" latinLnBrk="0" hangingPunct="1"/>
                      <a:r>
                        <a:rPr lang="da-DK" sz="1200" b="1" i="0" u="none" strike="noStrike" kern="1200" dirty="0" smtClean="0">
                          <a:solidFill>
                            <a:srgbClr val="00B050"/>
                          </a:solidFill>
                          <a:latin typeface="Calibri"/>
                          <a:ea typeface="+mn-ea"/>
                          <a:cs typeface="+mn-cs"/>
                          <a:sym typeface="Wingdings 2"/>
                        </a:rPr>
                        <a:t></a:t>
                      </a:r>
                      <a:endParaRPr lang="da-DK" sz="1200" b="1" i="0" u="none" strike="noStrike" kern="1200" dirty="0">
                        <a:solidFill>
                          <a:srgbClr val="00B050"/>
                        </a:solidFill>
                        <a:latin typeface="Calibri"/>
                        <a:ea typeface="+mn-ea"/>
                        <a:cs typeface="+mn-cs"/>
                        <a:sym typeface="Wingdings 2"/>
                      </a:endParaRPr>
                    </a:p>
                  </a:txBody>
                  <a:tcPr marL="7257" marR="7257" marT="7257" marB="0" anchor="b"/>
                </a:tc>
                <a:tc>
                  <a:txBody>
                    <a:bodyPr/>
                    <a:lstStyle/>
                    <a:p>
                      <a:pPr marL="0" algn="ctr" defTabSz="914400" rtl="0" eaLnBrk="1" fontAlgn="b" latinLnBrk="0" hangingPunct="1"/>
                      <a:r>
                        <a:rPr lang="da-DK" sz="1200" b="1" i="0" u="none" strike="noStrike" kern="1200" dirty="0">
                          <a:solidFill>
                            <a:srgbClr val="00B050"/>
                          </a:solidFill>
                          <a:latin typeface="Calibri"/>
                          <a:ea typeface="+mn-ea"/>
                          <a:cs typeface="+mn-cs"/>
                          <a:sym typeface="Wingdings 2"/>
                        </a:rPr>
                        <a:t> </a:t>
                      </a:r>
                    </a:p>
                  </a:txBody>
                  <a:tcPr marL="7257" marR="7257" marT="7257" marB="0" anchor="b"/>
                </a:tc>
                <a:tc>
                  <a:txBody>
                    <a:bodyPr/>
                    <a:lstStyle/>
                    <a:p>
                      <a:pPr marL="0" algn="ctr" defTabSz="914400" rtl="0" eaLnBrk="1" fontAlgn="b" latinLnBrk="0" hangingPunct="1"/>
                      <a:r>
                        <a:rPr lang="da-DK" sz="1200" b="1" i="0" u="none" strike="noStrike" kern="1200" dirty="0">
                          <a:solidFill>
                            <a:srgbClr val="00B050"/>
                          </a:solidFill>
                          <a:latin typeface="Calibri"/>
                          <a:ea typeface="+mn-ea"/>
                          <a:cs typeface="+mn-cs"/>
                          <a:sym typeface="Wingdings 2"/>
                        </a:rPr>
                        <a:t> </a:t>
                      </a:r>
                    </a:p>
                  </a:txBody>
                  <a:tcPr marL="7257" marR="7257" marT="7257" marB="0" anchor="b"/>
                </a:tc>
                <a:tc>
                  <a:txBody>
                    <a:bodyPr/>
                    <a:lstStyle/>
                    <a:p>
                      <a:pPr marL="0" algn="ctr" defTabSz="914400" rtl="0" eaLnBrk="1" fontAlgn="b" latinLnBrk="0" hangingPunct="1"/>
                      <a:r>
                        <a:rPr lang="da-DK" sz="1200" b="1" i="0" u="none" strike="noStrike" kern="1200" dirty="0">
                          <a:solidFill>
                            <a:srgbClr val="00B050"/>
                          </a:solidFill>
                          <a:latin typeface="Calibri"/>
                          <a:ea typeface="+mn-ea"/>
                          <a:cs typeface="+mn-cs"/>
                          <a:sym typeface="Wingdings 2"/>
                        </a:rPr>
                        <a:t> </a:t>
                      </a:r>
                    </a:p>
                  </a:txBody>
                  <a:tcPr marL="7257" marR="7257" marT="7257" marB="0" anchor="b"/>
                </a:tc>
              </a:tr>
              <a:tr h="197951">
                <a:tc vMerge="1">
                  <a:txBody>
                    <a:bodyPr/>
                    <a:lstStyle/>
                    <a:p>
                      <a:endParaRPr lang="en-US" sz="1000" dirty="0"/>
                    </a:p>
                  </a:txBody>
                  <a:tcPr marL="7257" marR="7257" marT="7257" marB="0" anchor="b"/>
                </a:tc>
                <a:tc>
                  <a:txBody>
                    <a:bodyPr/>
                    <a:lstStyle/>
                    <a:p>
                      <a:pPr algn="l" rtl="0" fontAlgn="b"/>
                      <a:r>
                        <a:rPr lang="en-US" sz="1000" b="1" i="0" u="none" strike="noStrike" noProof="0" smtClean="0">
                          <a:solidFill>
                            <a:srgbClr val="000000"/>
                          </a:solidFill>
                          <a:latin typeface="+mn-lt"/>
                        </a:rPr>
                        <a:t>Background</a:t>
                      </a:r>
                      <a:endParaRPr lang="en-US" sz="1000" b="1" i="0" u="none" strike="noStrike" noProof="0">
                        <a:solidFill>
                          <a:srgbClr val="000000"/>
                        </a:solidFill>
                        <a:latin typeface="+mn-lt"/>
                      </a:endParaRPr>
                    </a:p>
                  </a:txBody>
                  <a:tcPr marL="90000" marR="90000" marT="18000" marB="18000" anchor="b"/>
                </a:tc>
                <a:tc>
                  <a:txBody>
                    <a:bodyPr/>
                    <a:lstStyle/>
                    <a:p>
                      <a:pPr marL="0" algn="ctr" defTabSz="914400" rtl="0" eaLnBrk="1" fontAlgn="b" latinLnBrk="0" hangingPunct="1"/>
                      <a:r>
                        <a:rPr lang="da-DK" sz="1200" b="1" i="0" u="none" strike="noStrike" kern="1200">
                          <a:solidFill>
                            <a:srgbClr val="00B050"/>
                          </a:solidFill>
                          <a:latin typeface="Calibri"/>
                          <a:ea typeface="+mn-ea"/>
                          <a:cs typeface="+mn-cs"/>
                          <a:sym typeface="Wingdings 2"/>
                        </a:rPr>
                        <a:t> </a:t>
                      </a:r>
                    </a:p>
                  </a:txBody>
                  <a:tcPr marL="7257" marR="7257" marT="7257" marB="0" anchor="b"/>
                </a:tc>
                <a:tc>
                  <a:txBody>
                    <a:bodyPr/>
                    <a:lstStyle/>
                    <a:p>
                      <a:pPr marL="0" algn="ctr" defTabSz="914400" rtl="0" eaLnBrk="1" fontAlgn="b" latinLnBrk="0" hangingPunct="1"/>
                      <a:r>
                        <a:rPr lang="da-DK" sz="1200" b="1" i="0" u="none" strike="noStrike" kern="1200">
                          <a:solidFill>
                            <a:srgbClr val="00B050"/>
                          </a:solidFill>
                          <a:latin typeface="Calibri"/>
                          <a:ea typeface="+mn-ea"/>
                          <a:cs typeface="+mn-cs"/>
                          <a:sym typeface="Wingdings 2"/>
                        </a:rPr>
                        <a:t> </a:t>
                      </a:r>
                    </a:p>
                  </a:txBody>
                  <a:tcPr marL="7257" marR="7257" marT="7257" marB="0" anchor="b"/>
                </a:tc>
                <a:tc>
                  <a:txBody>
                    <a:bodyPr/>
                    <a:lstStyle/>
                    <a:p>
                      <a:pPr marL="0" algn="ctr" defTabSz="914400" rtl="0" eaLnBrk="1" fontAlgn="b" latinLnBrk="0" hangingPunct="1"/>
                      <a:r>
                        <a:rPr lang="da-DK" sz="1200" b="1" i="0" u="none" strike="noStrike" kern="1200" dirty="0">
                          <a:solidFill>
                            <a:srgbClr val="00B050"/>
                          </a:solidFill>
                          <a:latin typeface="Calibri"/>
                          <a:ea typeface="+mn-ea"/>
                          <a:cs typeface="+mn-cs"/>
                          <a:sym typeface="Wingdings 2"/>
                        </a:rPr>
                        <a:t> </a:t>
                      </a:r>
                    </a:p>
                  </a:txBody>
                  <a:tcPr marL="7257" marR="7257" marT="7257" marB="0" anchor="b"/>
                </a:tc>
                <a:tc>
                  <a:txBody>
                    <a:bodyPr/>
                    <a:lstStyle/>
                    <a:p>
                      <a:pPr marL="0" algn="ctr" defTabSz="914400" rtl="0" eaLnBrk="1" fontAlgn="b" latinLnBrk="0" hangingPunct="1"/>
                      <a:r>
                        <a:rPr lang="da-DK" sz="1200" b="1" i="0" u="none" strike="noStrike" kern="1200" dirty="0" smtClean="0">
                          <a:solidFill>
                            <a:srgbClr val="00B050"/>
                          </a:solidFill>
                          <a:latin typeface="Calibri"/>
                          <a:ea typeface="+mn-ea"/>
                          <a:cs typeface="+mn-cs"/>
                          <a:sym typeface="Wingdings 2"/>
                        </a:rPr>
                        <a:t></a:t>
                      </a:r>
                      <a:endParaRPr lang="da-DK" sz="1200" b="1" i="0" u="none" strike="noStrike" kern="1200" dirty="0">
                        <a:solidFill>
                          <a:srgbClr val="00B050"/>
                        </a:solidFill>
                        <a:latin typeface="Calibri"/>
                        <a:ea typeface="+mn-ea"/>
                        <a:cs typeface="+mn-cs"/>
                        <a:sym typeface="Wingdings 2"/>
                      </a:endParaRPr>
                    </a:p>
                  </a:txBody>
                  <a:tcPr marL="7257" marR="7257" marT="7257" marB="0" anchor="b"/>
                </a:tc>
                <a:tc>
                  <a:txBody>
                    <a:bodyPr/>
                    <a:lstStyle/>
                    <a:p>
                      <a:pPr marL="0" algn="ctr" defTabSz="914400" rtl="0" eaLnBrk="1" fontAlgn="b" latinLnBrk="0" hangingPunct="1"/>
                      <a:r>
                        <a:rPr lang="da-DK" sz="1200" b="1" i="0" u="none" strike="noStrike" kern="1200" dirty="0" smtClean="0">
                          <a:solidFill>
                            <a:srgbClr val="00B050"/>
                          </a:solidFill>
                          <a:latin typeface="Calibri"/>
                          <a:ea typeface="+mn-ea"/>
                          <a:cs typeface="+mn-cs"/>
                          <a:sym typeface="Wingdings 2"/>
                        </a:rPr>
                        <a:t></a:t>
                      </a:r>
                      <a:endParaRPr lang="da-DK" sz="1200" b="1" i="0" u="none" strike="noStrike" kern="1200" dirty="0">
                        <a:solidFill>
                          <a:srgbClr val="00B050"/>
                        </a:solidFill>
                        <a:latin typeface="Calibri"/>
                        <a:ea typeface="+mn-ea"/>
                        <a:cs typeface="+mn-cs"/>
                        <a:sym typeface="Wingdings 2"/>
                      </a:endParaRPr>
                    </a:p>
                  </a:txBody>
                  <a:tcPr marL="7257" marR="7257" marT="7257" marB="0" anchor="b"/>
                </a:tc>
                <a:tc>
                  <a:txBody>
                    <a:bodyPr/>
                    <a:lstStyle/>
                    <a:p>
                      <a:pPr marL="0" algn="ctr" defTabSz="914400" rtl="0" eaLnBrk="1" fontAlgn="b" latinLnBrk="0" hangingPunct="1"/>
                      <a:r>
                        <a:rPr lang="da-DK" sz="1200" b="1" i="0" u="none" strike="noStrike" kern="1200" dirty="0">
                          <a:solidFill>
                            <a:srgbClr val="00B050"/>
                          </a:solidFill>
                          <a:latin typeface="Calibri"/>
                          <a:ea typeface="+mn-ea"/>
                          <a:cs typeface="+mn-cs"/>
                          <a:sym typeface="Wingdings 2"/>
                        </a:rPr>
                        <a:t> </a:t>
                      </a:r>
                    </a:p>
                  </a:txBody>
                  <a:tcPr marL="7257" marR="7257" marT="7257" marB="0" anchor="b"/>
                </a:tc>
              </a:tr>
              <a:tr h="197951">
                <a:tc row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da-DK" sz="1400" b="1" i="0" u="none" strike="noStrike" dirty="0" smtClean="0">
                        <a:solidFill>
                          <a:srgbClr val="000000"/>
                        </a:solidFill>
                        <a:latin typeface="Calibri"/>
                      </a:endParaRPr>
                    </a:p>
                  </a:txBody>
                  <a:tcPr marL="7257" marR="7257" marT="7257" marB="0" vert="vert" anchor="ctr">
                    <a:solidFill>
                      <a:schemeClr val="accent1">
                        <a:lumMod val="75000"/>
                      </a:schemeClr>
                    </a:solidFill>
                  </a:tcPr>
                </a:tc>
                <a:tc>
                  <a:txBody>
                    <a:bodyPr/>
                    <a:lstStyle/>
                    <a:p>
                      <a:pPr algn="l" rtl="0" fontAlgn="b"/>
                      <a:r>
                        <a:rPr lang="en-US" sz="1000" b="1" i="0" u="none" strike="noStrike" noProof="0" smtClean="0">
                          <a:solidFill>
                            <a:srgbClr val="000000"/>
                          </a:solidFill>
                          <a:latin typeface="+mn-lt"/>
                        </a:rPr>
                        <a:t>Image Viewer</a:t>
                      </a:r>
                      <a:endParaRPr lang="en-US" sz="1000" b="1" i="0" u="none" strike="noStrike" noProof="0">
                        <a:solidFill>
                          <a:srgbClr val="000000"/>
                        </a:solidFill>
                        <a:latin typeface="+mn-lt"/>
                      </a:endParaRPr>
                    </a:p>
                  </a:txBody>
                  <a:tcPr marL="90000" marR="90000" marT="18000" marB="18000" anchor="b"/>
                </a:tc>
                <a:tc>
                  <a:txBody>
                    <a:bodyPr/>
                    <a:lstStyle/>
                    <a:p>
                      <a:pPr marL="0" algn="ctr" defTabSz="914400" rtl="0" eaLnBrk="1" fontAlgn="b" latinLnBrk="0" hangingPunct="1"/>
                      <a:r>
                        <a:rPr lang="da-DK" sz="1200" b="1" i="0" u="none" strike="noStrike" kern="1200" dirty="0" smtClean="0">
                          <a:solidFill>
                            <a:srgbClr val="00B050"/>
                          </a:solidFill>
                          <a:latin typeface="Calibri"/>
                          <a:ea typeface="+mn-ea"/>
                          <a:cs typeface="+mn-cs"/>
                          <a:sym typeface="Wingdings 2"/>
                        </a:rPr>
                        <a:t></a:t>
                      </a:r>
                      <a:endParaRPr lang="da-DK" sz="1200" b="1" i="0" u="none" strike="noStrike" kern="1200" dirty="0">
                        <a:solidFill>
                          <a:srgbClr val="00B050"/>
                        </a:solidFill>
                        <a:latin typeface="Calibri"/>
                        <a:ea typeface="+mn-ea"/>
                        <a:cs typeface="+mn-cs"/>
                        <a:sym typeface="Wingdings 2"/>
                      </a:endParaRPr>
                    </a:p>
                  </a:txBody>
                  <a:tcPr marL="7257" marR="7257" marT="7257" marB="0" anchor="b"/>
                </a:tc>
                <a:tc>
                  <a:txBody>
                    <a:bodyPr/>
                    <a:lstStyle/>
                    <a:p>
                      <a:pPr marL="0" algn="ctr" defTabSz="914400" rtl="0" eaLnBrk="1" fontAlgn="b" latinLnBrk="0" hangingPunct="1"/>
                      <a:r>
                        <a:rPr lang="da-DK" sz="1200" b="1" i="0" u="none" strike="noStrike" kern="1200">
                          <a:solidFill>
                            <a:srgbClr val="00B050"/>
                          </a:solidFill>
                          <a:latin typeface="Calibri"/>
                          <a:ea typeface="+mn-ea"/>
                          <a:cs typeface="+mn-cs"/>
                          <a:sym typeface="Wingdings 2"/>
                        </a:rPr>
                        <a:t> </a:t>
                      </a:r>
                    </a:p>
                  </a:txBody>
                  <a:tcPr marL="7257" marR="7257" marT="7257" marB="0" anchor="b"/>
                </a:tc>
                <a:tc>
                  <a:txBody>
                    <a:bodyPr/>
                    <a:lstStyle/>
                    <a:p>
                      <a:pPr marL="0" algn="ctr" defTabSz="914400" rtl="0" eaLnBrk="1" fontAlgn="b" latinLnBrk="0" hangingPunct="1"/>
                      <a:r>
                        <a:rPr lang="da-DK" sz="1200" b="1" i="0" u="none" strike="noStrike" kern="1200" dirty="0">
                          <a:solidFill>
                            <a:srgbClr val="00B050"/>
                          </a:solidFill>
                          <a:latin typeface="Calibri"/>
                          <a:ea typeface="+mn-ea"/>
                          <a:cs typeface="+mn-cs"/>
                          <a:sym typeface="Wingdings 2"/>
                        </a:rPr>
                        <a:t> </a:t>
                      </a:r>
                    </a:p>
                  </a:txBody>
                  <a:tcPr marL="7257" marR="7257" marT="7257" marB="0" anchor="b"/>
                </a:tc>
                <a:tc>
                  <a:txBody>
                    <a:bodyPr/>
                    <a:lstStyle/>
                    <a:p>
                      <a:pPr marL="0" algn="ctr" defTabSz="914400" rtl="0" eaLnBrk="1" fontAlgn="b" latinLnBrk="0" hangingPunct="1"/>
                      <a:r>
                        <a:rPr lang="da-DK" sz="1200" b="1" i="0" u="none" strike="noStrike" kern="1200" dirty="0">
                          <a:solidFill>
                            <a:srgbClr val="00B050"/>
                          </a:solidFill>
                          <a:latin typeface="Calibri"/>
                          <a:ea typeface="+mn-ea"/>
                          <a:cs typeface="+mn-cs"/>
                          <a:sym typeface="Wingdings 2"/>
                        </a:rPr>
                        <a:t> </a:t>
                      </a:r>
                    </a:p>
                  </a:txBody>
                  <a:tcPr marL="7257" marR="7257" marT="7257" marB="0" anchor="b"/>
                </a:tc>
                <a:tc>
                  <a:txBody>
                    <a:bodyPr/>
                    <a:lstStyle/>
                    <a:p>
                      <a:pPr marL="0" algn="ctr" defTabSz="914400" rtl="0" eaLnBrk="1" fontAlgn="b" latinLnBrk="0" hangingPunct="1"/>
                      <a:r>
                        <a:rPr lang="da-DK" sz="1200" b="1" i="0" u="none" strike="noStrike" kern="1200" dirty="0" smtClean="0">
                          <a:solidFill>
                            <a:srgbClr val="00B050"/>
                          </a:solidFill>
                          <a:latin typeface="Calibri"/>
                          <a:ea typeface="+mn-ea"/>
                          <a:cs typeface="+mn-cs"/>
                          <a:sym typeface="Wingdings 2"/>
                        </a:rPr>
                        <a:t></a:t>
                      </a:r>
                      <a:endParaRPr lang="da-DK" sz="1200" b="1" i="0" u="none" strike="noStrike" kern="1200" dirty="0">
                        <a:solidFill>
                          <a:srgbClr val="00B050"/>
                        </a:solidFill>
                        <a:latin typeface="Calibri"/>
                        <a:ea typeface="+mn-ea"/>
                        <a:cs typeface="+mn-cs"/>
                        <a:sym typeface="Wingdings 2"/>
                      </a:endParaRPr>
                    </a:p>
                  </a:txBody>
                  <a:tcPr marL="7257" marR="7257" marT="7257" marB="0" anchor="b"/>
                </a:tc>
                <a:tc>
                  <a:txBody>
                    <a:bodyPr/>
                    <a:lstStyle/>
                    <a:p>
                      <a:pPr marL="0" algn="ctr" defTabSz="914400" rtl="0" eaLnBrk="1" fontAlgn="b" latinLnBrk="0" hangingPunct="1"/>
                      <a:r>
                        <a:rPr lang="da-DK" sz="1200" b="1" i="0" u="none" strike="noStrike" kern="1200" dirty="0">
                          <a:solidFill>
                            <a:srgbClr val="00B050"/>
                          </a:solidFill>
                          <a:latin typeface="Calibri"/>
                          <a:ea typeface="+mn-ea"/>
                          <a:cs typeface="+mn-cs"/>
                          <a:sym typeface="Wingdings 2"/>
                        </a:rPr>
                        <a:t> </a:t>
                      </a:r>
                    </a:p>
                  </a:txBody>
                  <a:tcPr marL="7257" marR="7257" marT="7257" marB="0" anchor="b"/>
                </a:tc>
              </a:tr>
              <a:tr h="197951">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da-DK" sz="1400" b="1" i="0" u="none" strike="noStrike" dirty="0" smtClean="0">
                        <a:solidFill>
                          <a:srgbClr val="000000"/>
                        </a:solidFill>
                        <a:latin typeface="Calibri"/>
                      </a:endParaRPr>
                    </a:p>
                  </a:txBody>
                  <a:tcPr marL="7257" marR="7257" marT="7257" marB="0" vert="vert" anchor="ctr">
                    <a:solidFill>
                      <a:schemeClr val="accent1">
                        <a:lumMod val="75000"/>
                      </a:schemeClr>
                    </a:solidFill>
                  </a:tcPr>
                </a:tc>
                <a:tc>
                  <a:txBody>
                    <a:bodyPr/>
                    <a:lstStyle/>
                    <a:p>
                      <a:pPr algn="l" rtl="0" fontAlgn="b"/>
                      <a:r>
                        <a:rPr lang="en-US" sz="1000" b="1" i="0" u="none" strike="noStrike" noProof="0" smtClean="0">
                          <a:solidFill>
                            <a:srgbClr val="000000"/>
                          </a:solidFill>
                          <a:latin typeface="+mn-lt"/>
                        </a:rPr>
                        <a:t>Audio Player</a:t>
                      </a:r>
                      <a:endParaRPr lang="en-US" sz="1000" b="1" i="0" u="none" strike="noStrike" noProof="0">
                        <a:solidFill>
                          <a:srgbClr val="000000"/>
                        </a:solidFill>
                        <a:latin typeface="+mn-lt"/>
                      </a:endParaRPr>
                    </a:p>
                  </a:txBody>
                  <a:tcPr marL="90000" marR="90000" marT="18000" marB="18000" anchor="b"/>
                </a:tc>
                <a:tc>
                  <a:txBody>
                    <a:bodyPr/>
                    <a:lstStyle/>
                    <a:p>
                      <a:pPr marL="0" algn="ctr" defTabSz="914400" rtl="0" eaLnBrk="1" fontAlgn="b" latinLnBrk="0" hangingPunct="1"/>
                      <a:r>
                        <a:rPr lang="da-DK" sz="1200" b="1" i="0" u="none" strike="noStrike" kern="1200" dirty="0" smtClean="0">
                          <a:solidFill>
                            <a:srgbClr val="00B050"/>
                          </a:solidFill>
                          <a:latin typeface="Calibri"/>
                          <a:ea typeface="+mn-ea"/>
                          <a:cs typeface="+mn-cs"/>
                          <a:sym typeface="Wingdings 2"/>
                        </a:rPr>
                        <a:t></a:t>
                      </a:r>
                      <a:endParaRPr lang="da-DK" sz="1200" b="1" i="0" u="none" strike="noStrike" kern="1200" dirty="0">
                        <a:solidFill>
                          <a:srgbClr val="00B050"/>
                        </a:solidFill>
                        <a:latin typeface="Calibri"/>
                        <a:ea typeface="+mn-ea"/>
                        <a:cs typeface="+mn-cs"/>
                        <a:sym typeface="Wingdings 2"/>
                      </a:endParaRPr>
                    </a:p>
                  </a:txBody>
                  <a:tcPr marL="7257" marR="7257" marT="7257" marB="0" anchor="b"/>
                </a:tc>
                <a:tc>
                  <a:txBody>
                    <a:bodyPr/>
                    <a:lstStyle/>
                    <a:p>
                      <a:pPr marL="0" algn="ctr" defTabSz="914400" rtl="0" eaLnBrk="1" fontAlgn="b" latinLnBrk="0" hangingPunct="1"/>
                      <a:r>
                        <a:rPr lang="da-DK" sz="1200" b="1" i="0" u="none" strike="noStrike" kern="1200">
                          <a:solidFill>
                            <a:srgbClr val="00B050"/>
                          </a:solidFill>
                          <a:latin typeface="Calibri"/>
                          <a:ea typeface="+mn-ea"/>
                          <a:cs typeface="+mn-cs"/>
                          <a:sym typeface="Wingdings 2"/>
                        </a:rPr>
                        <a:t> </a:t>
                      </a:r>
                    </a:p>
                  </a:txBody>
                  <a:tcPr marL="7257" marR="7257" marT="7257" marB="0" anchor="b"/>
                </a:tc>
                <a:tc>
                  <a:txBody>
                    <a:bodyPr/>
                    <a:lstStyle/>
                    <a:p>
                      <a:pPr marL="0" algn="ctr" defTabSz="914400" rtl="0" eaLnBrk="1" fontAlgn="b" latinLnBrk="0" hangingPunct="1"/>
                      <a:r>
                        <a:rPr lang="da-DK" sz="1200" b="1" i="0" u="none" strike="noStrike" kern="1200">
                          <a:solidFill>
                            <a:srgbClr val="00B050"/>
                          </a:solidFill>
                          <a:latin typeface="Calibri"/>
                          <a:ea typeface="+mn-ea"/>
                          <a:cs typeface="+mn-cs"/>
                          <a:sym typeface="Wingdings 2"/>
                        </a:rPr>
                        <a:t> </a:t>
                      </a:r>
                    </a:p>
                  </a:txBody>
                  <a:tcPr marL="7257" marR="7257" marT="7257" marB="0" anchor="b"/>
                </a:tc>
                <a:tc>
                  <a:txBody>
                    <a:bodyPr/>
                    <a:lstStyle/>
                    <a:p>
                      <a:pPr marL="0" algn="ctr" defTabSz="914400" rtl="0" eaLnBrk="1" fontAlgn="b" latinLnBrk="0" hangingPunct="1"/>
                      <a:r>
                        <a:rPr lang="da-DK" sz="1200" b="1" i="0" u="none" strike="noStrike" kern="1200" dirty="0">
                          <a:solidFill>
                            <a:srgbClr val="00B050"/>
                          </a:solidFill>
                          <a:latin typeface="Calibri"/>
                          <a:ea typeface="+mn-ea"/>
                          <a:cs typeface="+mn-cs"/>
                          <a:sym typeface="Wingdings 2"/>
                        </a:rPr>
                        <a:t> </a:t>
                      </a:r>
                    </a:p>
                  </a:txBody>
                  <a:tcPr marL="7257" marR="7257" marT="7257" marB="0" anchor="b"/>
                </a:tc>
                <a:tc>
                  <a:txBody>
                    <a:bodyPr/>
                    <a:lstStyle/>
                    <a:p>
                      <a:pPr marL="0" algn="ctr" defTabSz="914400" rtl="0" eaLnBrk="1" fontAlgn="b" latinLnBrk="0" hangingPunct="1"/>
                      <a:r>
                        <a:rPr lang="da-DK" sz="1200" b="1" i="0" u="none" strike="noStrike" kern="1200" dirty="0">
                          <a:solidFill>
                            <a:srgbClr val="00B050"/>
                          </a:solidFill>
                          <a:latin typeface="Calibri"/>
                          <a:ea typeface="+mn-ea"/>
                          <a:cs typeface="+mn-cs"/>
                          <a:sym typeface="Wingdings 2"/>
                        </a:rPr>
                        <a:t> </a:t>
                      </a:r>
                    </a:p>
                  </a:txBody>
                  <a:tcPr marL="7257" marR="7257" marT="7257" marB="0" anchor="b"/>
                </a:tc>
                <a:tc>
                  <a:txBody>
                    <a:bodyPr/>
                    <a:lstStyle/>
                    <a:p>
                      <a:pPr marL="0" algn="ctr" defTabSz="914400" rtl="0" eaLnBrk="1" fontAlgn="b" latinLnBrk="0" hangingPunct="1"/>
                      <a:r>
                        <a:rPr lang="da-DK" sz="1200" b="1" i="0" u="none" strike="noStrike" kern="1200">
                          <a:solidFill>
                            <a:srgbClr val="00B050"/>
                          </a:solidFill>
                          <a:latin typeface="Calibri"/>
                          <a:ea typeface="+mn-ea"/>
                          <a:cs typeface="+mn-cs"/>
                          <a:sym typeface="Wingdings 2"/>
                        </a:rPr>
                        <a:t> </a:t>
                      </a:r>
                    </a:p>
                  </a:txBody>
                  <a:tcPr marL="7257" marR="7257" marT="7257" marB="0" anchor="b"/>
                </a:tc>
              </a:tr>
              <a:tr h="197951">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da-DK" sz="1400" b="1" i="0" u="none" strike="noStrike" dirty="0" smtClean="0">
                        <a:solidFill>
                          <a:srgbClr val="000000"/>
                        </a:solidFill>
                        <a:latin typeface="Calibri"/>
                      </a:endParaRPr>
                    </a:p>
                  </a:txBody>
                  <a:tcPr marL="7257" marR="7257" marT="7257" marB="0" vert="vert" anchor="ctr">
                    <a:solidFill>
                      <a:schemeClr val="accent1">
                        <a:lumMod val="75000"/>
                      </a:schemeClr>
                    </a:solidFill>
                  </a:tcPr>
                </a:tc>
                <a:tc>
                  <a:txBody>
                    <a:bodyPr/>
                    <a:lstStyle/>
                    <a:p>
                      <a:pPr algn="l" rtl="0" fontAlgn="b"/>
                      <a:r>
                        <a:rPr lang="en-US" sz="1000" b="1" i="0" u="none" strike="noStrike" noProof="0" smtClean="0">
                          <a:solidFill>
                            <a:srgbClr val="000000"/>
                          </a:solidFill>
                          <a:latin typeface="+mn-lt"/>
                        </a:rPr>
                        <a:t>Image export</a:t>
                      </a:r>
                      <a:endParaRPr lang="en-US" sz="1000" b="1" i="0" u="none" strike="noStrike" noProof="0">
                        <a:solidFill>
                          <a:srgbClr val="000000"/>
                        </a:solidFill>
                        <a:latin typeface="+mn-lt"/>
                      </a:endParaRPr>
                    </a:p>
                  </a:txBody>
                  <a:tcPr marL="90000" marR="90000" marT="18000" marB="18000" anchor="b"/>
                </a:tc>
                <a:tc>
                  <a:txBody>
                    <a:bodyPr/>
                    <a:lstStyle/>
                    <a:p>
                      <a:pPr marL="0" algn="ctr" defTabSz="914400" rtl="0" eaLnBrk="1" fontAlgn="b" latinLnBrk="0" hangingPunct="1"/>
                      <a:r>
                        <a:rPr lang="da-DK" sz="1200" b="1" i="0" u="none" strike="noStrike" kern="1200" dirty="0" smtClean="0">
                          <a:solidFill>
                            <a:srgbClr val="00B050"/>
                          </a:solidFill>
                          <a:latin typeface="Calibri"/>
                          <a:ea typeface="+mn-ea"/>
                          <a:cs typeface="+mn-cs"/>
                          <a:sym typeface="Wingdings 2"/>
                        </a:rPr>
                        <a:t></a:t>
                      </a:r>
                      <a:endParaRPr lang="da-DK" sz="1200" b="1" i="0" u="none" strike="noStrike" kern="1200" dirty="0">
                        <a:solidFill>
                          <a:srgbClr val="00B050"/>
                        </a:solidFill>
                        <a:latin typeface="Calibri"/>
                        <a:ea typeface="+mn-ea"/>
                        <a:cs typeface="+mn-cs"/>
                        <a:sym typeface="Wingdings 2"/>
                      </a:endParaRPr>
                    </a:p>
                  </a:txBody>
                  <a:tcPr marL="7257" marR="7257" marT="7257" marB="0" anchor="b"/>
                </a:tc>
                <a:tc>
                  <a:txBody>
                    <a:bodyPr/>
                    <a:lstStyle/>
                    <a:p>
                      <a:pPr marL="0" algn="ctr" defTabSz="914400" rtl="0" eaLnBrk="1" fontAlgn="b" latinLnBrk="0" hangingPunct="1"/>
                      <a:r>
                        <a:rPr lang="da-DK" sz="1200" b="1" i="0" u="none" strike="noStrike" kern="1200">
                          <a:solidFill>
                            <a:srgbClr val="00B050"/>
                          </a:solidFill>
                          <a:latin typeface="Calibri"/>
                          <a:ea typeface="+mn-ea"/>
                          <a:cs typeface="+mn-cs"/>
                          <a:sym typeface="Wingdings 2"/>
                        </a:rPr>
                        <a:t> </a:t>
                      </a:r>
                    </a:p>
                  </a:txBody>
                  <a:tcPr marL="7257" marR="7257" marT="7257" marB="0" anchor="b"/>
                </a:tc>
                <a:tc>
                  <a:txBody>
                    <a:bodyPr/>
                    <a:lstStyle/>
                    <a:p>
                      <a:pPr marL="0" algn="ctr" defTabSz="914400" rtl="0" eaLnBrk="1" fontAlgn="b" latinLnBrk="0" hangingPunct="1"/>
                      <a:r>
                        <a:rPr lang="da-DK" sz="1200" b="1" i="0" u="none" strike="noStrike" kern="1200" dirty="0">
                          <a:solidFill>
                            <a:srgbClr val="00B050"/>
                          </a:solidFill>
                          <a:latin typeface="Calibri"/>
                          <a:ea typeface="+mn-ea"/>
                          <a:cs typeface="+mn-cs"/>
                          <a:sym typeface="Wingdings 2"/>
                        </a:rPr>
                        <a:t> </a:t>
                      </a:r>
                    </a:p>
                  </a:txBody>
                  <a:tcPr marL="7257" marR="7257" marT="7257" marB="0" anchor="b"/>
                </a:tc>
                <a:tc>
                  <a:txBody>
                    <a:bodyPr/>
                    <a:lstStyle/>
                    <a:p>
                      <a:pPr marL="0" algn="ctr" defTabSz="914400" rtl="0" eaLnBrk="1" fontAlgn="b" latinLnBrk="0" hangingPunct="1"/>
                      <a:r>
                        <a:rPr lang="da-DK" sz="1200" b="1" i="0" u="none" strike="noStrike" kern="1200" dirty="0">
                          <a:solidFill>
                            <a:srgbClr val="00B050"/>
                          </a:solidFill>
                          <a:latin typeface="Calibri"/>
                          <a:ea typeface="+mn-ea"/>
                          <a:cs typeface="+mn-cs"/>
                          <a:sym typeface="Wingdings 2"/>
                        </a:rPr>
                        <a:t> </a:t>
                      </a:r>
                    </a:p>
                  </a:txBody>
                  <a:tcPr marL="7257" marR="7257" marT="7257" marB="0" anchor="b"/>
                </a:tc>
                <a:tc>
                  <a:txBody>
                    <a:bodyPr/>
                    <a:lstStyle/>
                    <a:p>
                      <a:pPr marL="0" algn="ctr" defTabSz="914400" rtl="0" eaLnBrk="1" fontAlgn="b" latinLnBrk="0" hangingPunct="1"/>
                      <a:r>
                        <a:rPr lang="da-DK" sz="1200" b="1" i="0" u="none" strike="noStrike" kern="1200" dirty="0">
                          <a:solidFill>
                            <a:srgbClr val="00B050"/>
                          </a:solidFill>
                          <a:latin typeface="Calibri"/>
                          <a:ea typeface="+mn-ea"/>
                          <a:cs typeface="+mn-cs"/>
                          <a:sym typeface="Wingdings 2"/>
                        </a:rPr>
                        <a:t> </a:t>
                      </a:r>
                    </a:p>
                  </a:txBody>
                  <a:tcPr marL="7257" marR="7257" marT="7257" marB="0" anchor="b"/>
                </a:tc>
                <a:tc>
                  <a:txBody>
                    <a:bodyPr/>
                    <a:lstStyle/>
                    <a:p>
                      <a:pPr marL="0" algn="ctr" defTabSz="914400" rtl="0" eaLnBrk="1" fontAlgn="b" latinLnBrk="0" hangingPunct="1"/>
                      <a:r>
                        <a:rPr lang="da-DK" sz="1200" b="1" i="0" u="none" strike="noStrike" kern="1200">
                          <a:solidFill>
                            <a:srgbClr val="00B050"/>
                          </a:solidFill>
                          <a:latin typeface="Calibri"/>
                          <a:ea typeface="+mn-ea"/>
                          <a:cs typeface="+mn-cs"/>
                          <a:sym typeface="Wingdings 2"/>
                        </a:rPr>
                        <a:t> </a:t>
                      </a:r>
                    </a:p>
                  </a:txBody>
                  <a:tcPr marL="7257" marR="7257" marT="7257" marB="0" anchor="b"/>
                </a:tc>
              </a:tr>
              <a:tr h="197951">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da-DK" sz="1400" b="1" i="0" u="none" strike="noStrike" dirty="0" smtClean="0">
                        <a:solidFill>
                          <a:srgbClr val="000000"/>
                        </a:solidFill>
                        <a:latin typeface="Calibri"/>
                      </a:endParaRPr>
                    </a:p>
                  </a:txBody>
                  <a:tcPr marL="7257" marR="7257" marT="7257" marB="0" vert="vert" anchor="ctr">
                    <a:solidFill>
                      <a:schemeClr val="accent1">
                        <a:lumMod val="75000"/>
                      </a:schemeClr>
                    </a:solidFill>
                  </a:tcPr>
                </a:tc>
                <a:tc>
                  <a:txBody>
                    <a:bodyPr/>
                    <a:lstStyle/>
                    <a:p>
                      <a:pPr algn="l" rtl="0" fontAlgn="b"/>
                      <a:r>
                        <a:rPr lang="en-US" sz="1000" b="1" i="0" u="none" strike="noStrike" noProof="0" smtClean="0">
                          <a:solidFill>
                            <a:srgbClr val="000000"/>
                          </a:solidFill>
                          <a:latin typeface="+mn-lt"/>
                        </a:rPr>
                        <a:t>Engine Manager</a:t>
                      </a:r>
                      <a:endParaRPr lang="en-US" sz="1000" b="1" i="0" u="none" strike="noStrike" noProof="0">
                        <a:solidFill>
                          <a:srgbClr val="000000"/>
                        </a:solidFill>
                        <a:latin typeface="+mn-lt"/>
                      </a:endParaRPr>
                    </a:p>
                  </a:txBody>
                  <a:tcPr marL="90000" marR="90000" marT="18000" marB="18000" anchor="b"/>
                </a:tc>
                <a:tc>
                  <a:txBody>
                    <a:bodyPr/>
                    <a:lstStyle/>
                    <a:p>
                      <a:pPr marL="0" algn="ctr" defTabSz="914400" rtl="0" eaLnBrk="1" fontAlgn="b" latinLnBrk="0" hangingPunct="1"/>
                      <a:r>
                        <a:rPr lang="da-DK" sz="1200" b="1" i="0" u="none" strike="noStrike" kern="1200" dirty="0">
                          <a:solidFill>
                            <a:srgbClr val="00B050"/>
                          </a:solidFill>
                          <a:latin typeface="Calibri"/>
                          <a:ea typeface="+mn-ea"/>
                          <a:cs typeface="+mn-cs"/>
                          <a:sym typeface="Wingdings 2"/>
                        </a:rPr>
                        <a:t> </a:t>
                      </a:r>
                    </a:p>
                  </a:txBody>
                  <a:tcPr marL="7257" marR="7257" marT="7257" marB="0" anchor="b"/>
                </a:tc>
                <a:tc>
                  <a:txBody>
                    <a:bodyPr/>
                    <a:lstStyle/>
                    <a:p>
                      <a:pPr marL="0" algn="ctr" defTabSz="914400" rtl="0" eaLnBrk="1" fontAlgn="b" latinLnBrk="0" hangingPunct="1"/>
                      <a:r>
                        <a:rPr lang="da-DK" sz="1200" b="1" i="0" u="none" strike="noStrike" kern="1200" dirty="0">
                          <a:solidFill>
                            <a:srgbClr val="00B050"/>
                          </a:solidFill>
                          <a:latin typeface="Calibri"/>
                          <a:ea typeface="+mn-ea"/>
                          <a:cs typeface="+mn-cs"/>
                          <a:sym typeface="Wingdings 2"/>
                        </a:rPr>
                        <a:t> </a:t>
                      </a:r>
                    </a:p>
                  </a:txBody>
                  <a:tcPr marL="7257" marR="7257" marT="7257" marB="0" anchor="b"/>
                </a:tc>
                <a:tc>
                  <a:txBody>
                    <a:bodyPr/>
                    <a:lstStyle/>
                    <a:p>
                      <a:pPr marL="0" algn="ctr" defTabSz="914400" rtl="0" eaLnBrk="1" fontAlgn="b" latinLnBrk="0" hangingPunct="1"/>
                      <a:r>
                        <a:rPr lang="da-DK" sz="1200" b="1" i="0" u="none" strike="noStrike" kern="1200" dirty="0" smtClean="0">
                          <a:solidFill>
                            <a:srgbClr val="00B050"/>
                          </a:solidFill>
                          <a:latin typeface="Calibri"/>
                          <a:ea typeface="+mn-ea"/>
                          <a:cs typeface="+mn-cs"/>
                          <a:sym typeface="Wingdings 2"/>
                        </a:rPr>
                        <a:t></a:t>
                      </a:r>
                      <a:endParaRPr lang="da-DK" sz="1200" b="1" i="0" u="none" strike="noStrike" kern="1200" dirty="0">
                        <a:solidFill>
                          <a:srgbClr val="00B050"/>
                        </a:solidFill>
                        <a:latin typeface="Calibri"/>
                        <a:ea typeface="+mn-ea"/>
                        <a:cs typeface="+mn-cs"/>
                        <a:sym typeface="Wingdings 2"/>
                      </a:endParaRPr>
                    </a:p>
                  </a:txBody>
                  <a:tcPr marL="7257" marR="7257" marT="7257" marB="0" anchor="b"/>
                </a:tc>
                <a:tc>
                  <a:txBody>
                    <a:bodyPr/>
                    <a:lstStyle/>
                    <a:p>
                      <a:pPr marL="0" algn="ctr" defTabSz="914400" rtl="0" eaLnBrk="1" fontAlgn="b" latinLnBrk="0" hangingPunct="1"/>
                      <a:r>
                        <a:rPr lang="da-DK" sz="1200" b="1" i="0" u="none" strike="noStrike" kern="1200" dirty="0" smtClean="0">
                          <a:solidFill>
                            <a:srgbClr val="00B050"/>
                          </a:solidFill>
                          <a:latin typeface="Calibri"/>
                          <a:ea typeface="+mn-ea"/>
                          <a:cs typeface="+mn-cs"/>
                          <a:sym typeface="Wingdings 2"/>
                        </a:rPr>
                        <a:t></a:t>
                      </a:r>
                      <a:endParaRPr lang="da-DK" sz="1200" b="1" i="0" u="none" strike="noStrike" kern="1200" dirty="0">
                        <a:solidFill>
                          <a:srgbClr val="00B050"/>
                        </a:solidFill>
                        <a:latin typeface="Calibri"/>
                        <a:ea typeface="+mn-ea"/>
                        <a:cs typeface="+mn-cs"/>
                        <a:sym typeface="Wingdings 2"/>
                      </a:endParaRPr>
                    </a:p>
                  </a:txBody>
                  <a:tcPr marL="7257" marR="7257" marT="7257" marB="0" anchor="b"/>
                </a:tc>
                <a:tc>
                  <a:txBody>
                    <a:bodyPr/>
                    <a:lstStyle/>
                    <a:p>
                      <a:pPr marL="0" algn="ctr" defTabSz="914400" rtl="0" eaLnBrk="1" fontAlgn="b" latinLnBrk="0" hangingPunct="1"/>
                      <a:r>
                        <a:rPr lang="da-DK" sz="1200" b="1" i="0" u="none" strike="noStrike" kern="1200" dirty="0">
                          <a:solidFill>
                            <a:srgbClr val="00B050"/>
                          </a:solidFill>
                          <a:latin typeface="Calibri"/>
                          <a:ea typeface="+mn-ea"/>
                          <a:cs typeface="+mn-cs"/>
                          <a:sym typeface="Wingdings 2"/>
                        </a:rPr>
                        <a:t> </a:t>
                      </a:r>
                    </a:p>
                  </a:txBody>
                  <a:tcPr marL="7257" marR="7257" marT="7257" marB="0" anchor="b"/>
                </a:tc>
                <a:tc>
                  <a:txBody>
                    <a:bodyPr/>
                    <a:lstStyle/>
                    <a:p>
                      <a:pPr marL="0" algn="ctr" defTabSz="914400" rtl="0" eaLnBrk="1" fontAlgn="b" latinLnBrk="0" hangingPunct="1"/>
                      <a:r>
                        <a:rPr lang="da-DK" sz="1200" b="1" i="0" u="none" strike="noStrike" kern="1200" dirty="0">
                          <a:solidFill>
                            <a:srgbClr val="00B050"/>
                          </a:solidFill>
                          <a:latin typeface="Calibri"/>
                          <a:ea typeface="+mn-ea"/>
                          <a:cs typeface="+mn-cs"/>
                          <a:sym typeface="Wingdings 2"/>
                        </a:rPr>
                        <a:t> </a:t>
                      </a:r>
                    </a:p>
                  </a:txBody>
                  <a:tcPr marL="7257" marR="7257" marT="7257" marB="0" anchor="b"/>
                </a:tc>
              </a:tr>
              <a:tr h="197951">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da-DK" sz="1400" b="1" i="0" u="none" strike="noStrike" dirty="0" smtClean="0">
                        <a:solidFill>
                          <a:srgbClr val="000000"/>
                        </a:solidFill>
                        <a:latin typeface="Calibri"/>
                      </a:endParaRPr>
                    </a:p>
                  </a:txBody>
                  <a:tcPr marL="7257" marR="7257" marT="7257" marB="0" vert="vert" anchor="ctr">
                    <a:solidFill>
                      <a:schemeClr val="accent1">
                        <a:lumMod val="75000"/>
                      </a:schemeClr>
                    </a:solidFill>
                  </a:tcPr>
                </a:tc>
                <a:tc>
                  <a:txBody>
                    <a:bodyPr/>
                    <a:lstStyle/>
                    <a:p>
                      <a:pPr algn="l" rtl="0" fontAlgn="b"/>
                      <a:r>
                        <a:rPr lang="en-US" sz="1000" b="1" i="0" u="none" strike="noStrike" noProof="0" smtClean="0">
                          <a:solidFill>
                            <a:srgbClr val="000000"/>
                          </a:solidFill>
                          <a:latin typeface="+mn-lt"/>
                        </a:rPr>
                        <a:t>DirectShow filter</a:t>
                      </a:r>
                      <a:endParaRPr lang="en-US" sz="1000" b="1" i="0" u="none" strike="noStrike" noProof="0">
                        <a:solidFill>
                          <a:srgbClr val="000000"/>
                        </a:solidFill>
                        <a:latin typeface="+mn-lt"/>
                      </a:endParaRPr>
                    </a:p>
                  </a:txBody>
                  <a:tcPr marL="90000" marR="90000" marT="18000" marB="18000" anchor="b"/>
                </a:tc>
                <a:tc>
                  <a:txBody>
                    <a:bodyPr/>
                    <a:lstStyle/>
                    <a:p>
                      <a:pPr marL="0" algn="ctr" defTabSz="914400" rtl="0" eaLnBrk="1" fontAlgn="b" latinLnBrk="0" hangingPunct="1"/>
                      <a:r>
                        <a:rPr lang="da-DK" sz="1200" b="1" i="0" u="none" strike="noStrike" kern="1200" dirty="0" smtClean="0">
                          <a:solidFill>
                            <a:srgbClr val="00B050"/>
                          </a:solidFill>
                          <a:latin typeface="Calibri"/>
                          <a:ea typeface="+mn-ea"/>
                          <a:cs typeface="+mn-cs"/>
                          <a:sym typeface="Wingdings 2"/>
                        </a:rPr>
                        <a:t></a:t>
                      </a:r>
                      <a:endParaRPr lang="da-DK" sz="1200" b="1" i="0" u="none" strike="noStrike" kern="1200" dirty="0">
                        <a:solidFill>
                          <a:srgbClr val="00B050"/>
                        </a:solidFill>
                        <a:latin typeface="Calibri"/>
                        <a:ea typeface="+mn-ea"/>
                        <a:cs typeface="+mn-cs"/>
                        <a:sym typeface="Wingdings 2"/>
                      </a:endParaRPr>
                    </a:p>
                  </a:txBody>
                  <a:tcPr marL="7257" marR="7257" marT="7257" marB="0" anchor="b"/>
                </a:tc>
                <a:tc>
                  <a:txBody>
                    <a:bodyPr/>
                    <a:lstStyle/>
                    <a:p>
                      <a:pPr marL="0" algn="ctr" defTabSz="914400" rtl="0" eaLnBrk="1" fontAlgn="b" latinLnBrk="0" hangingPunct="1"/>
                      <a:r>
                        <a:rPr lang="da-DK" sz="1200" b="1" i="0" u="none" strike="noStrike" kern="1200" dirty="0">
                          <a:solidFill>
                            <a:srgbClr val="00B050"/>
                          </a:solidFill>
                          <a:latin typeface="Calibri"/>
                          <a:ea typeface="+mn-ea"/>
                          <a:cs typeface="+mn-cs"/>
                          <a:sym typeface="Wingdings 2"/>
                        </a:rPr>
                        <a:t> </a:t>
                      </a:r>
                    </a:p>
                  </a:txBody>
                  <a:tcPr marL="7257" marR="7257" marT="7257" marB="0" anchor="b"/>
                </a:tc>
                <a:tc>
                  <a:txBody>
                    <a:bodyPr/>
                    <a:lstStyle/>
                    <a:p>
                      <a:pPr marL="0" algn="ctr" defTabSz="914400" rtl="0" eaLnBrk="1" fontAlgn="b" latinLnBrk="0" hangingPunct="1"/>
                      <a:r>
                        <a:rPr lang="da-DK" sz="1200" b="1" i="0" u="none" strike="noStrike" kern="1200" dirty="0">
                          <a:solidFill>
                            <a:srgbClr val="00B050"/>
                          </a:solidFill>
                          <a:latin typeface="Calibri"/>
                          <a:ea typeface="+mn-ea"/>
                          <a:cs typeface="+mn-cs"/>
                          <a:sym typeface="Wingdings 2"/>
                        </a:rPr>
                        <a:t> </a:t>
                      </a:r>
                    </a:p>
                  </a:txBody>
                  <a:tcPr marL="7257" marR="7257" marT="7257" marB="0" anchor="b"/>
                </a:tc>
                <a:tc>
                  <a:txBody>
                    <a:bodyPr/>
                    <a:lstStyle/>
                    <a:p>
                      <a:pPr marL="0" algn="ctr" defTabSz="914400" rtl="0" eaLnBrk="1" fontAlgn="b" latinLnBrk="0" hangingPunct="1"/>
                      <a:r>
                        <a:rPr lang="da-DK" sz="1200" b="1" i="0" u="none" strike="noStrike" kern="1200" dirty="0">
                          <a:solidFill>
                            <a:srgbClr val="00B050"/>
                          </a:solidFill>
                          <a:latin typeface="Calibri"/>
                          <a:ea typeface="+mn-ea"/>
                          <a:cs typeface="+mn-cs"/>
                          <a:sym typeface="Wingdings 2"/>
                        </a:rPr>
                        <a:t> </a:t>
                      </a:r>
                    </a:p>
                  </a:txBody>
                  <a:tcPr marL="7257" marR="7257" marT="7257" marB="0" anchor="b"/>
                </a:tc>
                <a:tc>
                  <a:txBody>
                    <a:bodyPr/>
                    <a:lstStyle/>
                    <a:p>
                      <a:pPr marL="0" algn="ctr" defTabSz="914400" rtl="0" eaLnBrk="1" fontAlgn="b" latinLnBrk="0" hangingPunct="1"/>
                      <a:r>
                        <a:rPr lang="da-DK" sz="1200" b="1" i="0" u="none" strike="noStrike" kern="1200" dirty="0">
                          <a:solidFill>
                            <a:srgbClr val="00B050"/>
                          </a:solidFill>
                          <a:latin typeface="Calibri"/>
                          <a:ea typeface="+mn-ea"/>
                          <a:cs typeface="+mn-cs"/>
                          <a:sym typeface="Wingdings 2"/>
                        </a:rPr>
                        <a:t> </a:t>
                      </a:r>
                    </a:p>
                  </a:txBody>
                  <a:tcPr marL="7257" marR="7257" marT="7257" marB="0" anchor="b"/>
                </a:tc>
                <a:tc>
                  <a:txBody>
                    <a:bodyPr/>
                    <a:lstStyle/>
                    <a:p>
                      <a:pPr marL="0" algn="ctr" defTabSz="914400" rtl="0" eaLnBrk="1" fontAlgn="b" latinLnBrk="0" hangingPunct="1"/>
                      <a:r>
                        <a:rPr lang="da-DK" sz="1200" b="1" i="0" u="none" strike="noStrike" kern="1200" dirty="0">
                          <a:solidFill>
                            <a:srgbClr val="00B050"/>
                          </a:solidFill>
                          <a:latin typeface="Calibri"/>
                          <a:ea typeface="+mn-ea"/>
                          <a:cs typeface="+mn-cs"/>
                          <a:sym typeface="Wingdings 2"/>
                        </a:rPr>
                        <a:t> </a:t>
                      </a:r>
                    </a:p>
                  </a:txBody>
                  <a:tcPr marL="7257" marR="7257" marT="7257" marB="0" anchor="b"/>
                </a:tc>
              </a:tr>
              <a:tr h="126279">
                <a:tc rowSpan="7">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da-DK" sz="1400" b="1" i="0" u="none" strike="noStrike" dirty="0" smtClean="0">
                        <a:solidFill>
                          <a:srgbClr val="000000"/>
                        </a:solidFill>
                        <a:latin typeface="Calibri"/>
                      </a:endParaRPr>
                    </a:p>
                  </a:txBody>
                  <a:tcPr marL="7257" marR="7257" marT="7257" marB="0" vert="vert" anchor="ctr">
                    <a:solidFill>
                      <a:schemeClr val="accent2"/>
                    </a:solidFill>
                  </a:tcPr>
                </a:tc>
                <a:tc>
                  <a:txBody>
                    <a:bodyPr/>
                    <a:lstStyle/>
                    <a:p>
                      <a:pPr algn="l" rtl="0" fontAlgn="b"/>
                      <a:r>
                        <a:rPr lang="en-US" sz="1000" b="1" u="none" strike="noStrike" noProof="0" dirty="0" smtClean="0">
                          <a:latin typeface="+mn-lt"/>
                        </a:rPr>
                        <a:t>Server Command</a:t>
                      </a:r>
                      <a:endParaRPr lang="en-US" sz="1000" b="1" i="0" u="none" strike="noStrike" noProof="0" dirty="0">
                        <a:solidFill>
                          <a:srgbClr val="000000"/>
                        </a:solidFill>
                        <a:latin typeface="+mn-lt"/>
                      </a:endParaRPr>
                    </a:p>
                  </a:txBody>
                  <a:tcPr marL="90000" marR="90000" marT="18000" marB="18000" anchor="b"/>
                </a:tc>
                <a:tc>
                  <a:txBody>
                    <a:bodyPr/>
                    <a:lstStyle/>
                    <a:p>
                      <a:pPr marL="0" algn="ctr" defTabSz="914400" rtl="0" eaLnBrk="1" fontAlgn="b" latinLnBrk="0" hangingPunct="1"/>
                      <a:r>
                        <a:rPr lang="da-DK" sz="1200" b="1" u="none" strike="noStrike" kern="1200" dirty="0">
                          <a:solidFill>
                            <a:srgbClr val="00B050"/>
                          </a:solidFill>
                          <a:sym typeface="Wingdings 2"/>
                        </a:rPr>
                        <a:t> </a:t>
                      </a:r>
                      <a:endParaRPr lang="da-DK" sz="1200" b="1" i="0" u="none" strike="noStrike" kern="1200" dirty="0">
                        <a:solidFill>
                          <a:srgbClr val="00B050"/>
                        </a:solidFill>
                        <a:latin typeface="Calibri"/>
                        <a:ea typeface="+mn-ea"/>
                        <a:cs typeface="+mn-cs"/>
                        <a:sym typeface="Wingdings 2"/>
                      </a:endParaRPr>
                    </a:p>
                  </a:txBody>
                  <a:tcPr marL="7257" marR="7257" marT="7257" marB="0" anchor="b"/>
                </a:tc>
                <a:tc>
                  <a:txBody>
                    <a:bodyPr/>
                    <a:lstStyle/>
                    <a:p>
                      <a:pPr marL="0" algn="ctr" defTabSz="914400" rtl="0" eaLnBrk="1" fontAlgn="b" latinLnBrk="0" hangingPunct="1"/>
                      <a:r>
                        <a:rPr lang="da-DK" sz="1200" b="1" u="none" strike="noStrike" kern="1200">
                          <a:solidFill>
                            <a:srgbClr val="00B050"/>
                          </a:solidFill>
                          <a:sym typeface="Wingdings 2"/>
                        </a:rPr>
                        <a:t> </a:t>
                      </a:r>
                      <a:endParaRPr lang="da-DK" sz="1200" b="1" i="0" u="none" strike="noStrike" kern="1200">
                        <a:solidFill>
                          <a:srgbClr val="00B050"/>
                        </a:solidFill>
                        <a:latin typeface="Calibri"/>
                        <a:ea typeface="+mn-ea"/>
                        <a:cs typeface="+mn-cs"/>
                        <a:sym typeface="Wingdings 2"/>
                      </a:endParaRPr>
                    </a:p>
                  </a:txBody>
                  <a:tcPr marL="7257" marR="7257" marT="7257" marB="0" anchor="b"/>
                </a:tc>
                <a:tc>
                  <a:txBody>
                    <a:bodyPr/>
                    <a:lstStyle/>
                    <a:p>
                      <a:pPr marL="0" algn="ctr" defTabSz="914400" rtl="0" eaLnBrk="1" fontAlgn="b" latinLnBrk="0" hangingPunct="1"/>
                      <a:r>
                        <a:rPr lang="da-DK" sz="1200" b="1" u="none" strike="noStrike" kern="1200" dirty="0" smtClean="0">
                          <a:solidFill>
                            <a:srgbClr val="00B050"/>
                          </a:solidFill>
                          <a:sym typeface="Wingdings 2"/>
                        </a:rPr>
                        <a:t></a:t>
                      </a:r>
                      <a:endParaRPr lang="da-DK" sz="1200" b="1" i="0" u="none" strike="noStrike" kern="1200" dirty="0">
                        <a:solidFill>
                          <a:srgbClr val="00B050"/>
                        </a:solidFill>
                        <a:latin typeface="Calibri"/>
                        <a:ea typeface="+mn-ea"/>
                        <a:cs typeface="+mn-cs"/>
                        <a:sym typeface="Wingdings 2"/>
                      </a:endParaRPr>
                    </a:p>
                  </a:txBody>
                  <a:tcPr marL="7257" marR="7257" marT="7257" marB="0" anchor="b"/>
                </a:tc>
                <a:tc>
                  <a:txBody>
                    <a:bodyPr/>
                    <a:lstStyle/>
                    <a:p>
                      <a:pPr marL="0" algn="ctr" defTabSz="914400" rtl="0" eaLnBrk="1" fontAlgn="b" latinLnBrk="0" hangingPunct="1"/>
                      <a:r>
                        <a:rPr lang="da-DK" sz="1200" b="1" u="none" strike="noStrike" kern="1200" dirty="0" smtClean="0">
                          <a:solidFill>
                            <a:srgbClr val="00B050"/>
                          </a:solidFill>
                          <a:sym typeface="Wingdings 2"/>
                        </a:rPr>
                        <a:t></a:t>
                      </a:r>
                      <a:endParaRPr lang="da-DK" sz="1200" b="1" i="0" u="none" strike="noStrike" kern="1200" dirty="0">
                        <a:solidFill>
                          <a:srgbClr val="00B050"/>
                        </a:solidFill>
                        <a:latin typeface="Calibri"/>
                        <a:ea typeface="+mn-ea"/>
                        <a:cs typeface="+mn-cs"/>
                        <a:sym typeface="Wingdings 2"/>
                      </a:endParaRPr>
                    </a:p>
                  </a:txBody>
                  <a:tcPr marL="7257" marR="7257" marT="7257" marB="0" anchor="b"/>
                </a:tc>
                <a:tc>
                  <a:txBody>
                    <a:bodyPr/>
                    <a:lstStyle/>
                    <a:p>
                      <a:pPr marL="0" algn="ctr" defTabSz="914400" rtl="0" eaLnBrk="1" fontAlgn="b" latinLnBrk="0" hangingPunct="1"/>
                      <a:r>
                        <a:rPr lang="da-DK" sz="1200" b="1" u="none" strike="noStrike" kern="1200" dirty="0" smtClean="0">
                          <a:solidFill>
                            <a:srgbClr val="00B050"/>
                          </a:solidFill>
                          <a:sym typeface="Wingdings 2"/>
                        </a:rPr>
                        <a:t></a:t>
                      </a:r>
                      <a:endParaRPr lang="da-DK" sz="1200" b="1" i="0" u="none" strike="noStrike" kern="1200" dirty="0">
                        <a:solidFill>
                          <a:srgbClr val="00B050"/>
                        </a:solidFill>
                        <a:latin typeface="Calibri"/>
                        <a:ea typeface="+mn-ea"/>
                        <a:cs typeface="+mn-cs"/>
                        <a:sym typeface="Wingdings 2"/>
                      </a:endParaRPr>
                    </a:p>
                  </a:txBody>
                  <a:tcPr marL="7257" marR="7257" marT="7257" marB="0" anchor="b"/>
                </a:tc>
                <a:tc>
                  <a:txBody>
                    <a:bodyPr/>
                    <a:lstStyle/>
                    <a:p>
                      <a:pPr marL="0" algn="ctr" defTabSz="914400" rtl="0" eaLnBrk="1" fontAlgn="b" latinLnBrk="0" hangingPunct="1"/>
                      <a:r>
                        <a:rPr lang="da-DK" sz="1200" b="1" u="none" strike="noStrike" kern="1200">
                          <a:solidFill>
                            <a:srgbClr val="00B050"/>
                          </a:solidFill>
                          <a:sym typeface="Wingdings 2"/>
                        </a:rPr>
                        <a:t> </a:t>
                      </a:r>
                      <a:endParaRPr lang="da-DK" sz="1200" b="1" i="0" u="none" strike="noStrike" kern="1200">
                        <a:solidFill>
                          <a:srgbClr val="00B050"/>
                        </a:solidFill>
                        <a:latin typeface="Calibri"/>
                        <a:ea typeface="+mn-ea"/>
                        <a:cs typeface="+mn-cs"/>
                        <a:sym typeface="Wingdings 2"/>
                      </a:endParaRPr>
                    </a:p>
                  </a:txBody>
                  <a:tcPr marL="7257" marR="7257" marT="7257" marB="0" anchor="b"/>
                </a:tc>
              </a:tr>
              <a:tr h="80158">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da-DK" sz="1400" b="1" i="0" u="none" strike="noStrike" dirty="0" smtClean="0">
                        <a:solidFill>
                          <a:srgbClr val="000000"/>
                        </a:solidFill>
                        <a:latin typeface="Calibri"/>
                      </a:endParaRPr>
                    </a:p>
                  </a:txBody>
                  <a:tcPr marL="7257" marR="7257" marT="7257" marB="0" vert="vert" anchor="ctr">
                    <a:solidFill>
                      <a:schemeClr val="accent1">
                        <a:lumMod val="75000"/>
                      </a:schemeClr>
                    </a:solidFill>
                  </a:tcPr>
                </a:tc>
                <a:tc>
                  <a:txBody>
                    <a:bodyPr/>
                    <a:lstStyle/>
                    <a:p>
                      <a:pPr algn="l" rtl="0" fontAlgn="b"/>
                      <a:r>
                        <a:rPr lang="en-US" sz="1000" b="1" u="none" strike="noStrike" noProof="0" smtClean="0">
                          <a:latin typeface="+mn-lt"/>
                        </a:rPr>
                        <a:t>Recorder Command</a:t>
                      </a:r>
                      <a:endParaRPr lang="en-US" sz="1000" b="1" i="0" u="none" strike="noStrike" noProof="0">
                        <a:solidFill>
                          <a:srgbClr val="000000"/>
                        </a:solidFill>
                        <a:latin typeface="+mn-lt"/>
                      </a:endParaRPr>
                    </a:p>
                  </a:txBody>
                  <a:tcPr marL="90000" marR="90000" marT="18000" marB="18000" anchor="b"/>
                </a:tc>
                <a:tc>
                  <a:txBody>
                    <a:bodyPr/>
                    <a:lstStyle/>
                    <a:p>
                      <a:pPr marL="0" algn="ctr" defTabSz="914400" rtl="0" eaLnBrk="1" fontAlgn="b" latinLnBrk="0" hangingPunct="1"/>
                      <a:r>
                        <a:rPr lang="da-DK" sz="1200" b="1" u="none" strike="noStrike" kern="1200" dirty="0" smtClean="0">
                          <a:solidFill>
                            <a:srgbClr val="00B050"/>
                          </a:solidFill>
                          <a:sym typeface="Wingdings 2"/>
                        </a:rPr>
                        <a:t></a:t>
                      </a:r>
                      <a:endParaRPr lang="da-DK" sz="1200" b="1" i="0" u="none" strike="noStrike" kern="1200" dirty="0">
                        <a:solidFill>
                          <a:srgbClr val="00B050"/>
                        </a:solidFill>
                        <a:latin typeface="Calibri"/>
                        <a:ea typeface="+mn-ea"/>
                        <a:cs typeface="+mn-cs"/>
                        <a:sym typeface="Wingdings 2"/>
                      </a:endParaRPr>
                    </a:p>
                  </a:txBody>
                  <a:tcPr marL="7257" marR="7257" marT="7257" marB="0" anchor="b"/>
                </a:tc>
                <a:tc>
                  <a:txBody>
                    <a:bodyPr/>
                    <a:lstStyle/>
                    <a:p>
                      <a:pPr marL="0" algn="ctr" defTabSz="914400" rtl="0" eaLnBrk="1" fontAlgn="b" latinLnBrk="0" hangingPunct="1"/>
                      <a:r>
                        <a:rPr lang="da-DK" sz="1200" b="1" u="none" strike="noStrike" kern="1200" dirty="0" smtClean="0">
                          <a:solidFill>
                            <a:srgbClr val="00B050"/>
                          </a:solidFill>
                          <a:sym typeface="Wingdings 2"/>
                        </a:rPr>
                        <a:t></a:t>
                      </a:r>
                      <a:endParaRPr lang="da-DK" sz="1200" b="1" i="0" u="none" strike="noStrike" kern="1200" dirty="0">
                        <a:solidFill>
                          <a:srgbClr val="00B050"/>
                        </a:solidFill>
                        <a:latin typeface="Calibri"/>
                        <a:ea typeface="+mn-ea"/>
                        <a:cs typeface="+mn-cs"/>
                        <a:sym typeface="Wingdings 2"/>
                      </a:endParaRPr>
                    </a:p>
                  </a:txBody>
                  <a:tcPr marL="7257" marR="7257" marT="7257" marB="0" anchor="b"/>
                </a:tc>
                <a:tc>
                  <a:txBody>
                    <a:bodyPr/>
                    <a:lstStyle/>
                    <a:p>
                      <a:pPr marL="0" algn="ctr" defTabSz="914400" rtl="0" eaLnBrk="1" fontAlgn="b" latinLnBrk="0" hangingPunct="1"/>
                      <a:r>
                        <a:rPr lang="da-DK" sz="1200" b="1" u="none" strike="noStrike" kern="1200" dirty="0" smtClean="0">
                          <a:solidFill>
                            <a:srgbClr val="00B050"/>
                          </a:solidFill>
                          <a:sym typeface="Wingdings 2"/>
                        </a:rPr>
                        <a:t></a:t>
                      </a:r>
                      <a:endParaRPr lang="da-DK" sz="1200" b="1" i="0" u="none" strike="noStrike" kern="1200" dirty="0">
                        <a:solidFill>
                          <a:srgbClr val="00B050"/>
                        </a:solidFill>
                        <a:latin typeface="Calibri"/>
                        <a:ea typeface="+mn-ea"/>
                        <a:cs typeface="+mn-cs"/>
                        <a:sym typeface="Wingdings 2"/>
                      </a:endParaRPr>
                    </a:p>
                  </a:txBody>
                  <a:tcPr marL="7257" marR="7257" marT="7257" marB="0" anchor="b"/>
                </a:tc>
                <a:tc>
                  <a:txBody>
                    <a:bodyPr/>
                    <a:lstStyle/>
                    <a:p>
                      <a:pPr marL="0" algn="ctr" defTabSz="914400" rtl="0" eaLnBrk="1" fontAlgn="b" latinLnBrk="0" hangingPunct="1"/>
                      <a:r>
                        <a:rPr lang="da-DK" sz="1200" b="1" u="none" strike="noStrike" kern="1200" dirty="0">
                          <a:solidFill>
                            <a:srgbClr val="00B050"/>
                          </a:solidFill>
                          <a:sym typeface="Wingdings 2"/>
                        </a:rPr>
                        <a:t> </a:t>
                      </a:r>
                      <a:endParaRPr lang="da-DK" sz="1200" b="1" i="0" u="none" strike="noStrike" kern="1200" dirty="0">
                        <a:solidFill>
                          <a:srgbClr val="00B050"/>
                        </a:solidFill>
                        <a:latin typeface="Calibri"/>
                        <a:ea typeface="+mn-ea"/>
                        <a:cs typeface="+mn-cs"/>
                        <a:sym typeface="Wingdings 2"/>
                      </a:endParaRPr>
                    </a:p>
                  </a:txBody>
                  <a:tcPr marL="7257" marR="7257" marT="7257" marB="0" anchor="b"/>
                </a:tc>
                <a:tc>
                  <a:txBody>
                    <a:bodyPr/>
                    <a:lstStyle/>
                    <a:p>
                      <a:pPr marL="0" algn="ctr" defTabSz="914400" rtl="0" eaLnBrk="1" fontAlgn="b" latinLnBrk="0" hangingPunct="1"/>
                      <a:r>
                        <a:rPr lang="da-DK" sz="1200" b="1" u="none" strike="noStrike" kern="1200" dirty="0" smtClean="0">
                          <a:solidFill>
                            <a:srgbClr val="00B050"/>
                          </a:solidFill>
                          <a:sym typeface="Wingdings 2"/>
                        </a:rPr>
                        <a:t></a:t>
                      </a:r>
                      <a:endParaRPr lang="da-DK" sz="1200" b="1" i="0" u="none" strike="noStrike" kern="1200" dirty="0">
                        <a:solidFill>
                          <a:srgbClr val="00B050"/>
                        </a:solidFill>
                        <a:latin typeface="Calibri"/>
                        <a:ea typeface="+mn-ea"/>
                        <a:cs typeface="+mn-cs"/>
                        <a:sym typeface="Wingdings 2"/>
                      </a:endParaRPr>
                    </a:p>
                  </a:txBody>
                  <a:tcPr marL="7257" marR="7257" marT="7257" marB="0" anchor="b"/>
                </a:tc>
                <a:tc>
                  <a:txBody>
                    <a:bodyPr/>
                    <a:lstStyle/>
                    <a:p>
                      <a:pPr marL="0" algn="ctr" defTabSz="914400" rtl="0" eaLnBrk="1" fontAlgn="b" latinLnBrk="0" hangingPunct="1"/>
                      <a:r>
                        <a:rPr lang="da-DK" sz="1200" b="1" u="none" strike="noStrike" kern="1200">
                          <a:solidFill>
                            <a:srgbClr val="00B050"/>
                          </a:solidFill>
                          <a:sym typeface="Wingdings 2"/>
                        </a:rPr>
                        <a:t> </a:t>
                      </a:r>
                      <a:endParaRPr lang="da-DK" sz="1200" b="1" i="0" u="none" strike="noStrike" kern="1200">
                        <a:solidFill>
                          <a:srgbClr val="00B050"/>
                        </a:solidFill>
                        <a:latin typeface="Calibri"/>
                        <a:ea typeface="+mn-ea"/>
                        <a:cs typeface="+mn-cs"/>
                        <a:sym typeface="Wingdings 2"/>
                      </a:endParaRPr>
                    </a:p>
                  </a:txBody>
                  <a:tcPr marL="7257" marR="7257" marT="7257" marB="0" anchor="b"/>
                </a:tc>
              </a:tr>
              <a:tr h="197951">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da-DK" sz="1400" b="1" i="0" u="none" strike="noStrike" dirty="0" smtClean="0">
                        <a:solidFill>
                          <a:srgbClr val="000000"/>
                        </a:solidFill>
                        <a:latin typeface="Calibri"/>
                      </a:endParaRPr>
                    </a:p>
                  </a:txBody>
                  <a:tcPr marL="7257" marR="7257" marT="7257" marB="0" vert="vert" anchor="ctr">
                    <a:solidFill>
                      <a:schemeClr val="accent1">
                        <a:lumMod val="75000"/>
                      </a:schemeClr>
                    </a:solidFill>
                  </a:tcPr>
                </a:tc>
                <a:tc>
                  <a:txBody>
                    <a:bodyPr/>
                    <a:lstStyle/>
                    <a:p>
                      <a:pPr algn="l" rtl="0" fontAlgn="b"/>
                      <a:r>
                        <a:rPr lang="en-US" sz="1000" b="1" u="none" strike="noStrike" noProof="0" smtClean="0">
                          <a:latin typeface="+mn-lt"/>
                        </a:rPr>
                        <a:t>Image Server</a:t>
                      </a:r>
                      <a:endParaRPr lang="en-US" sz="1000" b="1" i="0" u="none" strike="noStrike" noProof="0">
                        <a:solidFill>
                          <a:srgbClr val="000000"/>
                        </a:solidFill>
                        <a:latin typeface="+mn-lt"/>
                      </a:endParaRPr>
                    </a:p>
                  </a:txBody>
                  <a:tcPr marL="90000" marR="90000" marT="18000" marB="18000" anchor="b"/>
                </a:tc>
                <a:tc>
                  <a:txBody>
                    <a:bodyPr/>
                    <a:lstStyle/>
                    <a:p>
                      <a:pPr marL="0" algn="ctr" defTabSz="914400" rtl="0" eaLnBrk="1" fontAlgn="b" latinLnBrk="0" hangingPunct="1"/>
                      <a:r>
                        <a:rPr lang="da-DK" sz="1200" b="1" u="none" strike="noStrike" kern="1200" dirty="0" smtClean="0">
                          <a:solidFill>
                            <a:srgbClr val="00B050"/>
                          </a:solidFill>
                          <a:sym typeface="Wingdings 2"/>
                        </a:rPr>
                        <a:t></a:t>
                      </a:r>
                      <a:endParaRPr lang="da-DK" sz="1200" b="1" i="0" u="none" strike="noStrike" kern="1200" dirty="0">
                        <a:solidFill>
                          <a:srgbClr val="00B050"/>
                        </a:solidFill>
                        <a:latin typeface="Calibri"/>
                        <a:ea typeface="+mn-ea"/>
                        <a:cs typeface="+mn-cs"/>
                        <a:sym typeface="Wingdings 2"/>
                      </a:endParaRPr>
                    </a:p>
                  </a:txBody>
                  <a:tcPr marL="7257" marR="7257" marT="7257" marB="0" anchor="b"/>
                </a:tc>
                <a:tc>
                  <a:txBody>
                    <a:bodyPr/>
                    <a:lstStyle/>
                    <a:p>
                      <a:pPr marL="0" algn="ctr" defTabSz="914400" rtl="0" eaLnBrk="1" fontAlgn="b" latinLnBrk="0" hangingPunct="1"/>
                      <a:r>
                        <a:rPr lang="da-DK" sz="1200" b="1" u="none" strike="noStrike" kern="1200" dirty="0" smtClean="0">
                          <a:solidFill>
                            <a:srgbClr val="00B050"/>
                          </a:solidFill>
                          <a:sym typeface="Wingdings 2"/>
                        </a:rPr>
                        <a:t></a:t>
                      </a:r>
                      <a:endParaRPr lang="da-DK" sz="1200" b="1" i="0" u="none" strike="noStrike" kern="1200" dirty="0">
                        <a:solidFill>
                          <a:srgbClr val="00B050"/>
                        </a:solidFill>
                        <a:latin typeface="Calibri"/>
                        <a:ea typeface="+mn-ea"/>
                        <a:cs typeface="+mn-cs"/>
                        <a:sym typeface="Wingdings 2"/>
                      </a:endParaRPr>
                    </a:p>
                  </a:txBody>
                  <a:tcPr marL="7257" marR="7257" marT="7257" marB="0" anchor="b"/>
                </a:tc>
                <a:tc>
                  <a:txBody>
                    <a:bodyPr/>
                    <a:lstStyle/>
                    <a:p>
                      <a:pPr marL="0" algn="ctr" defTabSz="914400" rtl="0" eaLnBrk="1" fontAlgn="b" latinLnBrk="0" hangingPunct="1"/>
                      <a:r>
                        <a:rPr lang="da-DK" sz="1200" b="1" u="none" strike="noStrike" kern="1200" dirty="0" smtClean="0">
                          <a:solidFill>
                            <a:srgbClr val="00B050"/>
                          </a:solidFill>
                          <a:sym typeface="Wingdings 2"/>
                        </a:rPr>
                        <a:t></a:t>
                      </a:r>
                      <a:endParaRPr lang="da-DK" sz="1200" b="1" i="0" u="none" strike="noStrike" kern="1200" dirty="0">
                        <a:solidFill>
                          <a:srgbClr val="00B050"/>
                        </a:solidFill>
                        <a:latin typeface="Calibri"/>
                        <a:ea typeface="+mn-ea"/>
                        <a:cs typeface="+mn-cs"/>
                        <a:sym typeface="Wingdings 2"/>
                      </a:endParaRPr>
                    </a:p>
                  </a:txBody>
                  <a:tcPr marL="7257" marR="7257" marT="7257" marB="0" anchor="b"/>
                </a:tc>
                <a:tc>
                  <a:txBody>
                    <a:bodyPr/>
                    <a:lstStyle/>
                    <a:p>
                      <a:pPr marL="0" algn="ctr" defTabSz="914400" rtl="0" eaLnBrk="1" fontAlgn="b" latinLnBrk="0" hangingPunct="1"/>
                      <a:r>
                        <a:rPr lang="da-DK" sz="1200" b="1" u="none" strike="noStrike" kern="1200" dirty="0" smtClean="0">
                          <a:solidFill>
                            <a:srgbClr val="00B050"/>
                          </a:solidFill>
                          <a:sym typeface="Wingdings 2"/>
                        </a:rPr>
                        <a:t></a:t>
                      </a:r>
                      <a:endParaRPr lang="da-DK" sz="1200" b="1" i="0" u="none" strike="noStrike" kern="1200" dirty="0">
                        <a:solidFill>
                          <a:srgbClr val="00B050"/>
                        </a:solidFill>
                        <a:latin typeface="Calibri"/>
                        <a:ea typeface="+mn-ea"/>
                        <a:cs typeface="+mn-cs"/>
                        <a:sym typeface="Wingdings 2"/>
                      </a:endParaRPr>
                    </a:p>
                  </a:txBody>
                  <a:tcPr marL="7257" marR="7257" marT="7257" marB="0" anchor="b"/>
                </a:tc>
                <a:tc>
                  <a:txBody>
                    <a:bodyPr/>
                    <a:lstStyle/>
                    <a:p>
                      <a:pPr marL="0" algn="ctr" defTabSz="914400" rtl="0" eaLnBrk="1" fontAlgn="b" latinLnBrk="0" hangingPunct="1"/>
                      <a:r>
                        <a:rPr lang="da-DK" sz="1200" b="1" u="none" strike="noStrike" kern="1200" dirty="0" smtClean="0">
                          <a:solidFill>
                            <a:srgbClr val="00B050"/>
                          </a:solidFill>
                          <a:sym typeface="Wingdings 2"/>
                        </a:rPr>
                        <a:t></a:t>
                      </a:r>
                      <a:endParaRPr lang="da-DK" sz="1200" b="1" i="0" u="none" strike="noStrike" kern="1200" dirty="0">
                        <a:solidFill>
                          <a:srgbClr val="00B050"/>
                        </a:solidFill>
                        <a:latin typeface="Calibri"/>
                        <a:ea typeface="+mn-ea"/>
                        <a:cs typeface="+mn-cs"/>
                        <a:sym typeface="Wingdings 2"/>
                      </a:endParaRPr>
                    </a:p>
                  </a:txBody>
                  <a:tcPr marL="7257" marR="7257" marT="7257" marB="0" anchor="b"/>
                </a:tc>
                <a:tc>
                  <a:txBody>
                    <a:bodyPr/>
                    <a:lstStyle/>
                    <a:p>
                      <a:pPr marL="0" algn="ctr" defTabSz="914400" rtl="0" eaLnBrk="1" fontAlgn="b" latinLnBrk="0" hangingPunct="1"/>
                      <a:r>
                        <a:rPr lang="da-DK" sz="1200" b="1" u="none" strike="noStrike" kern="1200">
                          <a:solidFill>
                            <a:srgbClr val="00B050"/>
                          </a:solidFill>
                          <a:sym typeface="Wingdings 2"/>
                        </a:rPr>
                        <a:t> </a:t>
                      </a:r>
                      <a:endParaRPr lang="da-DK" sz="1200" b="1" i="0" u="none" strike="noStrike" kern="1200">
                        <a:solidFill>
                          <a:srgbClr val="00B050"/>
                        </a:solidFill>
                        <a:latin typeface="Calibri"/>
                        <a:ea typeface="+mn-ea"/>
                        <a:cs typeface="+mn-cs"/>
                        <a:sym typeface="Wingdings 2"/>
                      </a:endParaRPr>
                    </a:p>
                  </a:txBody>
                  <a:tcPr marL="7257" marR="7257" marT="7257" marB="0" anchor="b"/>
                </a:tc>
              </a:tr>
              <a:tr h="197951">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da-DK" sz="1400" b="1" i="0" u="none" strike="noStrike" dirty="0" smtClean="0">
                        <a:solidFill>
                          <a:srgbClr val="000000"/>
                        </a:solidFill>
                        <a:latin typeface="Calibri"/>
                      </a:endParaRPr>
                    </a:p>
                  </a:txBody>
                  <a:tcPr marL="7257" marR="7257" marT="7257" marB="0" vert="vert" anchor="ctr">
                    <a:solidFill>
                      <a:schemeClr val="accent1">
                        <a:lumMod val="75000"/>
                      </a:schemeClr>
                    </a:solidFill>
                  </a:tcPr>
                </a:tc>
                <a:tc>
                  <a:txBody>
                    <a:bodyPr/>
                    <a:lstStyle/>
                    <a:p>
                      <a:pPr algn="l" rtl="0" fontAlgn="b"/>
                      <a:r>
                        <a:rPr lang="en-US" sz="1000" b="1" u="none" strike="noStrike" noProof="0" smtClean="0">
                          <a:latin typeface="+mn-lt"/>
                        </a:rPr>
                        <a:t>Central</a:t>
                      </a:r>
                      <a:endParaRPr lang="en-US" sz="1000" b="1" i="0" u="none" strike="noStrike" noProof="0">
                        <a:solidFill>
                          <a:srgbClr val="000000"/>
                        </a:solidFill>
                        <a:latin typeface="+mn-lt"/>
                      </a:endParaRPr>
                    </a:p>
                  </a:txBody>
                  <a:tcPr marL="90000" marR="90000" marT="18000" marB="18000" anchor="b"/>
                </a:tc>
                <a:tc>
                  <a:txBody>
                    <a:bodyPr/>
                    <a:lstStyle/>
                    <a:p>
                      <a:pPr marL="0" algn="ctr" defTabSz="914400" rtl="0" eaLnBrk="1" fontAlgn="b" latinLnBrk="0" hangingPunct="1"/>
                      <a:r>
                        <a:rPr lang="da-DK" sz="1200" b="1" u="none" strike="noStrike" kern="1200" dirty="0">
                          <a:solidFill>
                            <a:srgbClr val="00B050"/>
                          </a:solidFill>
                          <a:sym typeface="Wingdings 2"/>
                        </a:rPr>
                        <a:t> </a:t>
                      </a:r>
                      <a:endParaRPr lang="da-DK" sz="1200" b="1" i="0" u="none" strike="noStrike" kern="1200" dirty="0">
                        <a:solidFill>
                          <a:srgbClr val="00B050"/>
                        </a:solidFill>
                        <a:latin typeface="Calibri"/>
                        <a:ea typeface="+mn-ea"/>
                        <a:cs typeface="+mn-cs"/>
                        <a:sym typeface="Wingdings 2"/>
                      </a:endParaRPr>
                    </a:p>
                  </a:txBody>
                  <a:tcPr marL="7257" marR="7257" marT="7257" marB="0" anchor="b"/>
                </a:tc>
                <a:tc>
                  <a:txBody>
                    <a:bodyPr/>
                    <a:lstStyle/>
                    <a:p>
                      <a:pPr marL="0" algn="ctr" defTabSz="914400" rtl="0" eaLnBrk="1" fontAlgn="b" latinLnBrk="0" hangingPunct="1"/>
                      <a:r>
                        <a:rPr lang="da-DK" sz="1200" b="1" u="none" strike="noStrike" kern="1200" dirty="0" smtClean="0">
                          <a:solidFill>
                            <a:srgbClr val="00B050"/>
                          </a:solidFill>
                          <a:sym typeface="Wingdings 2"/>
                        </a:rPr>
                        <a:t></a:t>
                      </a:r>
                      <a:endParaRPr lang="da-DK" sz="1200" b="1" i="0" u="none" strike="noStrike" kern="1200" dirty="0">
                        <a:solidFill>
                          <a:srgbClr val="00B050"/>
                        </a:solidFill>
                        <a:latin typeface="Calibri"/>
                        <a:ea typeface="+mn-ea"/>
                        <a:cs typeface="+mn-cs"/>
                        <a:sym typeface="Wingdings 2"/>
                      </a:endParaRPr>
                    </a:p>
                  </a:txBody>
                  <a:tcPr marL="7257" marR="7257" marT="7257" marB="0" anchor="b"/>
                </a:tc>
                <a:tc>
                  <a:txBody>
                    <a:bodyPr/>
                    <a:lstStyle/>
                    <a:p>
                      <a:pPr marL="0" algn="ctr" defTabSz="914400" rtl="0" eaLnBrk="1" fontAlgn="b" latinLnBrk="0" hangingPunct="1"/>
                      <a:r>
                        <a:rPr lang="da-DK" sz="1200" b="1" u="none" strike="noStrike" kern="1200">
                          <a:solidFill>
                            <a:srgbClr val="00B050"/>
                          </a:solidFill>
                          <a:sym typeface="Wingdings 2"/>
                        </a:rPr>
                        <a:t> </a:t>
                      </a:r>
                      <a:endParaRPr lang="da-DK" sz="1200" b="1" i="0" u="none" strike="noStrike" kern="1200">
                        <a:solidFill>
                          <a:srgbClr val="00B050"/>
                        </a:solidFill>
                        <a:latin typeface="Calibri"/>
                        <a:ea typeface="+mn-ea"/>
                        <a:cs typeface="+mn-cs"/>
                        <a:sym typeface="Wingdings 2"/>
                      </a:endParaRPr>
                    </a:p>
                  </a:txBody>
                  <a:tcPr marL="7257" marR="7257" marT="7257" marB="0" anchor="b"/>
                </a:tc>
                <a:tc>
                  <a:txBody>
                    <a:bodyPr/>
                    <a:lstStyle/>
                    <a:p>
                      <a:pPr marL="0" algn="ctr" defTabSz="914400" rtl="0" eaLnBrk="1" fontAlgn="b" latinLnBrk="0" hangingPunct="1"/>
                      <a:r>
                        <a:rPr lang="da-DK" sz="1200" b="1" u="none" strike="noStrike" kern="1200" dirty="0" smtClean="0">
                          <a:solidFill>
                            <a:srgbClr val="00B050"/>
                          </a:solidFill>
                          <a:sym typeface="Wingdings 2"/>
                        </a:rPr>
                        <a:t></a:t>
                      </a:r>
                      <a:endParaRPr lang="da-DK" sz="1200" b="1" i="0" u="none" strike="noStrike" kern="1200" dirty="0">
                        <a:solidFill>
                          <a:srgbClr val="00B050"/>
                        </a:solidFill>
                        <a:latin typeface="Calibri"/>
                        <a:ea typeface="+mn-ea"/>
                        <a:cs typeface="+mn-cs"/>
                        <a:sym typeface="Wingdings 2"/>
                      </a:endParaRPr>
                    </a:p>
                  </a:txBody>
                  <a:tcPr marL="7257" marR="7257" marT="7257" marB="0" anchor="b"/>
                </a:tc>
                <a:tc>
                  <a:txBody>
                    <a:bodyPr/>
                    <a:lstStyle/>
                    <a:p>
                      <a:pPr marL="0" algn="ctr" defTabSz="914400" rtl="0" eaLnBrk="1" fontAlgn="b" latinLnBrk="0" hangingPunct="1"/>
                      <a:r>
                        <a:rPr lang="da-DK" sz="1200" b="1" u="none" strike="noStrike" kern="1200" dirty="0">
                          <a:solidFill>
                            <a:srgbClr val="00B050"/>
                          </a:solidFill>
                          <a:sym typeface="Wingdings 2"/>
                        </a:rPr>
                        <a:t> </a:t>
                      </a:r>
                      <a:endParaRPr lang="da-DK" sz="1200" b="1" i="0" u="none" strike="noStrike" kern="1200" dirty="0">
                        <a:solidFill>
                          <a:srgbClr val="00B050"/>
                        </a:solidFill>
                        <a:latin typeface="Calibri"/>
                        <a:ea typeface="+mn-ea"/>
                        <a:cs typeface="+mn-cs"/>
                        <a:sym typeface="Wingdings 2"/>
                      </a:endParaRPr>
                    </a:p>
                  </a:txBody>
                  <a:tcPr marL="7257" marR="7257" marT="7257" marB="0" anchor="b"/>
                </a:tc>
                <a:tc>
                  <a:txBody>
                    <a:bodyPr/>
                    <a:lstStyle/>
                    <a:p>
                      <a:pPr marL="0" algn="ctr" defTabSz="914400" rtl="0" eaLnBrk="1" fontAlgn="b" latinLnBrk="0" hangingPunct="1"/>
                      <a:r>
                        <a:rPr lang="da-DK" sz="1200" b="1" u="none" strike="noStrike" kern="1200" dirty="0" smtClean="0">
                          <a:solidFill>
                            <a:srgbClr val="00B050"/>
                          </a:solidFill>
                          <a:sym typeface="Wingdings 2"/>
                        </a:rPr>
                        <a:t></a:t>
                      </a:r>
                      <a:endParaRPr lang="da-DK" sz="1200" b="1" i="0" u="none" strike="noStrike" kern="1200" dirty="0">
                        <a:solidFill>
                          <a:srgbClr val="00B050"/>
                        </a:solidFill>
                        <a:latin typeface="Calibri"/>
                        <a:ea typeface="+mn-ea"/>
                        <a:cs typeface="+mn-cs"/>
                        <a:sym typeface="Wingdings 2"/>
                      </a:endParaRPr>
                    </a:p>
                  </a:txBody>
                  <a:tcPr marL="7257" marR="7257" marT="7257" marB="0" anchor="b"/>
                </a:tc>
              </a:tr>
              <a:tr h="197951">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da-DK" sz="1400" b="1" i="0" u="none" strike="noStrike" dirty="0" smtClean="0">
                        <a:solidFill>
                          <a:srgbClr val="000000"/>
                        </a:solidFill>
                        <a:latin typeface="Calibri"/>
                      </a:endParaRPr>
                    </a:p>
                  </a:txBody>
                  <a:tcPr marL="7257" marR="7257" marT="7257" marB="0" vert="vert" anchor="ctr">
                    <a:solidFill>
                      <a:schemeClr val="accent1">
                        <a:lumMod val="75000"/>
                      </a:schemeClr>
                    </a:solidFill>
                  </a:tcPr>
                </a:tc>
                <a:tc>
                  <a:txBody>
                    <a:bodyPr/>
                    <a:lstStyle/>
                    <a:p>
                      <a:pPr algn="l" rtl="0" fontAlgn="b"/>
                      <a:r>
                        <a:rPr lang="en-US" sz="1000" b="1" u="none" strike="noStrike" noProof="0" smtClean="0">
                          <a:latin typeface="+mn-lt"/>
                        </a:rPr>
                        <a:t>Status</a:t>
                      </a:r>
                      <a:endParaRPr lang="en-US" sz="1000" b="1" i="0" u="none" strike="noStrike" noProof="0">
                        <a:solidFill>
                          <a:srgbClr val="000000"/>
                        </a:solidFill>
                        <a:latin typeface="+mn-lt"/>
                      </a:endParaRPr>
                    </a:p>
                  </a:txBody>
                  <a:tcPr marL="90000" marR="90000" marT="18000" marB="18000" anchor="b"/>
                </a:tc>
                <a:tc>
                  <a:txBody>
                    <a:bodyPr/>
                    <a:lstStyle/>
                    <a:p>
                      <a:pPr marL="0" algn="ctr" defTabSz="914400" rtl="0" eaLnBrk="1" fontAlgn="b" latinLnBrk="0" hangingPunct="1"/>
                      <a:r>
                        <a:rPr lang="da-DK" sz="1200" b="1" u="none" strike="noStrike" kern="1200" dirty="0">
                          <a:solidFill>
                            <a:srgbClr val="00B050"/>
                          </a:solidFill>
                          <a:sym typeface="Wingdings 2"/>
                        </a:rPr>
                        <a:t> </a:t>
                      </a:r>
                      <a:endParaRPr lang="da-DK" sz="1200" b="1" i="0" u="none" strike="noStrike" kern="1200" dirty="0">
                        <a:solidFill>
                          <a:srgbClr val="00B050"/>
                        </a:solidFill>
                        <a:latin typeface="Calibri"/>
                        <a:ea typeface="+mn-ea"/>
                        <a:cs typeface="+mn-cs"/>
                        <a:sym typeface="Wingdings 2"/>
                      </a:endParaRPr>
                    </a:p>
                  </a:txBody>
                  <a:tcPr marL="7257" marR="7257" marT="7257" marB="0" anchor="b"/>
                </a:tc>
                <a:tc>
                  <a:txBody>
                    <a:bodyPr/>
                    <a:lstStyle/>
                    <a:p>
                      <a:pPr marL="0" algn="ctr" defTabSz="914400" rtl="0" eaLnBrk="1" fontAlgn="b" latinLnBrk="0" hangingPunct="1"/>
                      <a:r>
                        <a:rPr lang="da-DK" sz="1200" b="1" u="none" strike="noStrike" kern="1200" dirty="0" smtClean="0">
                          <a:solidFill>
                            <a:srgbClr val="00B050"/>
                          </a:solidFill>
                          <a:sym typeface="Wingdings 2"/>
                        </a:rPr>
                        <a:t></a:t>
                      </a:r>
                      <a:endParaRPr lang="da-DK" sz="1200" b="1" i="0" u="none" strike="noStrike" kern="1200" dirty="0">
                        <a:solidFill>
                          <a:srgbClr val="00B050"/>
                        </a:solidFill>
                        <a:latin typeface="Calibri"/>
                        <a:ea typeface="+mn-ea"/>
                        <a:cs typeface="+mn-cs"/>
                        <a:sym typeface="Wingdings 2"/>
                      </a:endParaRPr>
                    </a:p>
                  </a:txBody>
                  <a:tcPr marL="7257" marR="7257" marT="7257" marB="0" anchor="b"/>
                </a:tc>
                <a:tc>
                  <a:txBody>
                    <a:bodyPr/>
                    <a:lstStyle/>
                    <a:p>
                      <a:pPr marL="0" algn="ctr" defTabSz="914400" rtl="0" eaLnBrk="1" fontAlgn="b" latinLnBrk="0" hangingPunct="1"/>
                      <a:r>
                        <a:rPr lang="da-DK" sz="1200" b="1" u="none" strike="noStrike" kern="1200" dirty="0">
                          <a:solidFill>
                            <a:srgbClr val="00B050"/>
                          </a:solidFill>
                          <a:sym typeface="Wingdings 2"/>
                        </a:rPr>
                        <a:t> </a:t>
                      </a:r>
                      <a:endParaRPr lang="da-DK" sz="1200" b="1" i="0" u="none" strike="noStrike" kern="1200" dirty="0">
                        <a:solidFill>
                          <a:srgbClr val="00B050"/>
                        </a:solidFill>
                        <a:latin typeface="Calibri"/>
                        <a:ea typeface="+mn-ea"/>
                        <a:cs typeface="+mn-cs"/>
                        <a:sym typeface="Wingdings 2"/>
                      </a:endParaRPr>
                    </a:p>
                  </a:txBody>
                  <a:tcPr marL="7257" marR="7257" marT="7257" marB="0" anchor="b"/>
                </a:tc>
                <a:tc>
                  <a:txBody>
                    <a:bodyPr/>
                    <a:lstStyle/>
                    <a:p>
                      <a:pPr marL="0" algn="ctr" defTabSz="914400" rtl="0" eaLnBrk="1" fontAlgn="b" latinLnBrk="0" hangingPunct="1"/>
                      <a:r>
                        <a:rPr lang="da-DK" sz="1200" b="1" u="none" strike="noStrike" kern="1200">
                          <a:solidFill>
                            <a:srgbClr val="00B050"/>
                          </a:solidFill>
                          <a:sym typeface="Wingdings 2"/>
                        </a:rPr>
                        <a:t> </a:t>
                      </a:r>
                      <a:endParaRPr lang="da-DK" sz="1200" b="1" i="0" u="none" strike="noStrike" kern="1200">
                        <a:solidFill>
                          <a:srgbClr val="00B050"/>
                        </a:solidFill>
                        <a:latin typeface="Calibri"/>
                        <a:ea typeface="+mn-ea"/>
                        <a:cs typeface="+mn-cs"/>
                        <a:sym typeface="Wingdings 2"/>
                      </a:endParaRPr>
                    </a:p>
                  </a:txBody>
                  <a:tcPr marL="7257" marR="7257" marT="7257" marB="0" anchor="b"/>
                </a:tc>
                <a:tc>
                  <a:txBody>
                    <a:bodyPr/>
                    <a:lstStyle/>
                    <a:p>
                      <a:pPr marL="0" algn="ctr" defTabSz="914400" rtl="0" eaLnBrk="1" fontAlgn="b" latinLnBrk="0" hangingPunct="1"/>
                      <a:r>
                        <a:rPr lang="da-DK" sz="1200" b="1" u="none" strike="noStrike" kern="1200" dirty="0">
                          <a:solidFill>
                            <a:srgbClr val="00B050"/>
                          </a:solidFill>
                          <a:sym typeface="Wingdings 2"/>
                        </a:rPr>
                        <a:t> </a:t>
                      </a:r>
                      <a:endParaRPr lang="da-DK" sz="1200" b="1" i="0" u="none" strike="noStrike" kern="1200" dirty="0">
                        <a:solidFill>
                          <a:srgbClr val="00B050"/>
                        </a:solidFill>
                        <a:latin typeface="Calibri"/>
                        <a:ea typeface="+mn-ea"/>
                        <a:cs typeface="+mn-cs"/>
                        <a:sym typeface="Wingdings 2"/>
                      </a:endParaRPr>
                    </a:p>
                  </a:txBody>
                  <a:tcPr marL="7257" marR="7257" marT="7257" marB="0" anchor="b"/>
                </a:tc>
                <a:tc>
                  <a:txBody>
                    <a:bodyPr/>
                    <a:lstStyle/>
                    <a:p>
                      <a:pPr marL="0" algn="ctr" defTabSz="914400" rtl="0" eaLnBrk="1" fontAlgn="b" latinLnBrk="0" hangingPunct="1"/>
                      <a:r>
                        <a:rPr lang="da-DK" sz="1200" b="1" u="none" strike="noStrike" kern="1200" dirty="0" smtClean="0">
                          <a:solidFill>
                            <a:srgbClr val="00B050"/>
                          </a:solidFill>
                          <a:sym typeface="Wingdings 2"/>
                        </a:rPr>
                        <a:t></a:t>
                      </a:r>
                      <a:endParaRPr lang="da-DK" sz="1200" b="1" i="0" u="none" strike="noStrike" kern="1200" dirty="0">
                        <a:solidFill>
                          <a:srgbClr val="00B050"/>
                        </a:solidFill>
                        <a:latin typeface="Calibri"/>
                        <a:ea typeface="+mn-ea"/>
                        <a:cs typeface="+mn-cs"/>
                        <a:sym typeface="Wingdings 2"/>
                      </a:endParaRPr>
                    </a:p>
                  </a:txBody>
                  <a:tcPr marL="7257" marR="7257" marT="7257" marB="0" anchor="b"/>
                </a:tc>
              </a:tr>
              <a:tr h="197951">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da-DK" sz="1400" b="1" i="0" u="none" strike="noStrike" dirty="0" smtClean="0">
                        <a:solidFill>
                          <a:srgbClr val="000000"/>
                        </a:solidFill>
                        <a:latin typeface="Calibri"/>
                      </a:endParaRPr>
                    </a:p>
                  </a:txBody>
                  <a:tcPr marL="7257" marR="7257" marT="7257" marB="0" vert="vert" anchor="ctr">
                    <a:solidFill>
                      <a:schemeClr val="accent1">
                        <a:lumMod val="75000"/>
                      </a:schemeClr>
                    </a:solidFill>
                  </a:tcPr>
                </a:tc>
                <a:tc>
                  <a:txBody>
                    <a:bodyPr/>
                    <a:lstStyle/>
                    <a:p>
                      <a:pPr algn="l" rtl="0" fontAlgn="b"/>
                      <a:r>
                        <a:rPr lang="en-US" sz="1000" b="1" u="none" strike="noStrike" noProof="0" smtClean="0">
                          <a:latin typeface="+mn-lt"/>
                        </a:rPr>
                        <a:t>Transact</a:t>
                      </a:r>
                      <a:endParaRPr lang="en-US" sz="1000" b="1" i="0" u="none" strike="noStrike" noProof="0">
                        <a:solidFill>
                          <a:srgbClr val="000000"/>
                        </a:solidFill>
                        <a:latin typeface="+mn-lt"/>
                      </a:endParaRPr>
                    </a:p>
                  </a:txBody>
                  <a:tcPr marL="90000" marR="90000" marT="18000" marB="18000" anchor="b"/>
                </a:tc>
                <a:tc>
                  <a:txBody>
                    <a:bodyPr/>
                    <a:lstStyle/>
                    <a:p>
                      <a:pPr marL="0" algn="ctr" defTabSz="914400" rtl="0" eaLnBrk="1" fontAlgn="b" latinLnBrk="0" hangingPunct="1"/>
                      <a:r>
                        <a:rPr lang="da-DK" sz="1200" b="1" u="none" strike="noStrike" kern="1200">
                          <a:solidFill>
                            <a:srgbClr val="00B050"/>
                          </a:solidFill>
                          <a:sym typeface="Wingdings 2"/>
                        </a:rPr>
                        <a:t> </a:t>
                      </a:r>
                      <a:endParaRPr lang="da-DK" sz="1200" b="1" i="0" u="none" strike="noStrike" kern="1200">
                        <a:solidFill>
                          <a:srgbClr val="00B050"/>
                        </a:solidFill>
                        <a:latin typeface="Calibri"/>
                        <a:ea typeface="+mn-ea"/>
                        <a:cs typeface="+mn-cs"/>
                        <a:sym typeface="Wingdings 2"/>
                      </a:endParaRPr>
                    </a:p>
                  </a:txBody>
                  <a:tcPr marL="7257" marR="7257" marT="7257" marB="0" anchor="b"/>
                </a:tc>
                <a:tc>
                  <a:txBody>
                    <a:bodyPr/>
                    <a:lstStyle/>
                    <a:p>
                      <a:pPr marL="0" algn="ctr" defTabSz="914400" rtl="0" eaLnBrk="1" fontAlgn="b" latinLnBrk="0" hangingPunct="1"/>
                      <a:r>
                        <a:rPr lang="da-DK" sz="1200" b="1" u="none" strike="noStrike" kern="1200" dirty="0" smtClean="0">
                          <a:solidFill>
                            <a:srgbClr val="00B050"/>
                          </a:solidFill>
                          <a:sym typeface="Wingdings 2"/>
                        </a:rPr>
                        <a:t></a:t>
                      </a:r>
                      <a:endParaRPr lang="da-DK" sz="1200" b="1" i="0" u="none" strike="noStrike" kern="1200" dirty="0">
                        <a:solidFill>
                          <a:srgbClr val="00B050"/>
                        </a:solidFill>
                        <a:latin typeface="Calibri"/>
                        <a:ea typeface="+mn-ea"/>
                        <a:cs typeface="+mn-cs"/>
                        <a:sym typeface="Wingdings 2"/>
                      </a:endParaRPr>
                    </a:p>
                  </a:txBody>
                  <a:tcPr marL="7257" marR="7257" marT="7257" marB="0" anchor="b"/>
                </a:tc>
                <a:tc>
                  <a:txBody>
                    <a:bodyPr/>
                    <a:lstStyle/>
                    <a:p>
                      <a:pPr marL="0" algn="ctr" defTabSz="914400" rtl="0" eaLnBrk="1" fontAlgn="b" latinLnBrk="0" hangingPunct="1"/>
                      <a:r>
                        <a:rPr lang="da-DK" sz="1200" b="1" u="none" strike="noStrike" kern="1200" dirty="0">
                          <a:solidFill>
                            <a:srgbClr val="00B050"/>
                          </a:solidFill>
                          <a:sym typeface="Wingdings 2"/>
                        </a:rPr>
                        <a:t> </a:t>
                      </a:r>
                      <a:endParaRPr lang="da-DK" sz="1200" b="1" i="0" u="none" strike="noStrike" kern="1200" dirty="0">
                        <a:solidFill>
                          <a:srgbClr val="00B050"/>
                        </a:solidFill>
                        <a:latin typeface="Calibri"/>
                        <a:ea typeface="+mn-ea"/>
                        <a:cs typeface="+mn-cs"/>
                        <a:sym typeface="Wingdings 2"/>
                      </a:endParaRPr>
                    </a:p>
                  </a:txBody>
                  <a:tcPr marL="7257" marR="7257" marT="7257" marB="0" anchor="b"/>
                </a:tc>
                <a:tc>
                  <a:txBody>
                    <a:bodyPr/>
                    <a:lstStyle/>
                    <a:p>
                      <a:pPr marL="0" algn="ctr" defTabSz="914400" rtl="0" eaLnBrk="1" fontAlgn="b" latinLnBrk="0" hangingPunct="1"/>
                      <a:r>
                        <a:rPr lang="da-DK" sz="1200" b="1" u="none" strike="noStrike" kern="1200" dirty="0" smtClean="0">
                          <a:solidFill>
                            <a:srgbClr val="00B050"/>
                          </a:solidFill>
                          <a:sym typeface="Wingdings 2"/>
                        </a:rPr>
                        <a:t></a:t>
                      </a:r>
                      <a:endParaRPr lang="da-DK" sz="1200" b="1" i="0" u="none" strike="noStrike" kern="1200" dirty="0">
                        <a:solidFill>
                          <a:srgbClr val="00B050"/>
                        </a:solidFill>
                        <a:latin typeface="Calibri"/>
                        <a:ea typeface="+mn-ea"/>
                        <a:cs typeface="+mn-cs"/>
                        <a:sym typeface="Wingdings 2"/>
                      </a:endParaRPr>
                    </a:p>
                  </a:txBody>
                  <a:tcPr marL="7257" marR="7257" marT="7257" marB="0" anchor="b"/>
                </a:tc>
                <a:tc>
                  <a:txBody>
                    <a:bodyPr/>
                    <a:lstStyle/>
                    <a:p>
                      <a:pPr marL="0" algn="ctr" defTabSz="914400" rtl="0" eaLnBrk="1" fontAlgn="b" latinLnBrk="0" hangingPunct="1"/>
                      <a:r>
                        <a:rPr lang="da-DK" sz="1200" b="1" u="none" strike="noStrike" kern="1200" dirty="0">
                          <a:solidFill>
                            <a:srgbClr val="00B050"/>
                          </a:solidFill>
                          <a:sym typeface="Wingdings 2"/>
                        </a:rPr>
                        <a:t> </a:t>
                      </a:r>
                      <a:endParaRPr lang="da-DK" sz="1200" b="1" i="0" u="none" strike="noStrike" kern="1200" dirty="0">
                        <a:solidFill>
                          <a:srgbClr val="00B050"/>
                        </a:solidFill>
                        <a:latin typeface="Calibri"/>
                        <a:ea typeface="+mn-ea"/>
                        <a:cs typeface="+mn-cs"/>
                        <a:sym typeface="Wingdings 2"/>
                      </a:endParaRPr>
                    </a:p>
                  </a:txBody>
                  <a:tcPr marL="7257" marR="7257" marT="7257" marB="0" anchor="b"/>
                </a:tc>
                <a:tc>
                  <a:txBody>
                    <a:bodyPr/>
                    <a:lstStyle/>
                    <a:p>
                      <a:pPr marL="0" algn="ctr" defTabSz="914400" rtl="0" eaLnBrk="1" fontAlgn="b" latinLnBrk="0" hangingPunct="1"/>
                      <a:r>
                        <a:rPr lang="da-DK" sz="1200" b="1" u="none" strike="noStrike" kern="1200" dirty="0">
                          <a:solidFill>
                            <a:srgbClr val="00B050"/>
                          </a:solidFill>
                          <a:sym typeface="Wingdings 2"/>
                        </a:rPr>
                        <a:t> </a:t>
                      </a:r>
                      <a:endParaRPr lang="da-DK" sz="1200" b="1" i="0" u="none" strike="noStrike" kern="1200" dirty="0">
                        <a:solidFill>
                          <a:srgbClr val="00B050"/>
                        </a:solidFill>
                        <a:latin typeface="Calibri"/>
                        <a:ea typeface="+mn-ea"/>
                        <a:cs typeface="+mn-cs"/>
                        <a:sym typeface="Wingdings 2"/>
                      </a:endParaRPr>
                    </a:p>
                  </a:txBody>
                  <a:tcPr marL="7257" marR="7257" marT="7257" marB="0" anchor="b"/>
                </a:tc>
              </a:tr>
              <a:tr h="197951">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da-DK" sz="1400" b="1" i="0" u="none" strike="noStrike" dirty="0" smtClean="0">
                        <a:solidFill>
                          <a:srgbClr val="000000"/>
                        </a:solidFill>
                        <a:latin typeface="Calibri"/>
                      </a:endParaRPr>
                    </a:p>
                  </a:txBody>
                  <a:tcPr marL="7257" marR="7257" marT="7257" marB="0" vert="vert" anchor="ctr">
                    <a:solidFill>
                      <a:schemeClr val="accent1">
                        <a:lumMod val="75000"/>
                      </a:schemeClr>
                    </a:solidFill>
                  </a:tcPr>
                </a:tc>
                <a:tc>
                  <a:txBody>
                    <a:bodyPr/>
                    <a:lstStyle/>
                    <a:p>
                      <a:pPr algn="l" rtl="0" fontAlgn="b"/>
                      <a:r>
                        <a:rPr lang="en-US" sz="1000" b="1" u="none" strike="noStrike" noProof="0" dirty="0" smtClean="0">
                          <a:latin typeface="+mn-lt"/>
                        </a:rPr>
                        <a:t>Alarm</a:t>
                      </a:r>
                      <a:endParaRPr lang="en-US" sz="1000" b="1" i="0" u="none" strike="noStrike" noProof="0" dirty="0">
                        <a:solidFill>
                          <a:srgbClr val="000000"/>
                        </a:solidFill>
                        <a:latin typeface="+mn-lt"/>
                      </a:endParaRPr>
                    </a:p>
                  </a:txBody>
                  <a:tcPr marL="90000" marR="90000" marT="18000" marB="18000" anchor="b"/>
                </a:tc>
                <a:tc>
                  <a:txBody>
                    <a:bodyPr/>
                    <a:lstStyle/>
                    <a:p>
                      <a:pPr marL="0" algn="ctr" defTabSz="914400" rtl="0" eaLnBrk="1" fontAlgn="b" latinLnBrk="0" hangingPunct="1"/>
                      <a:r>
                        <a:rPr lang="da-DK" sz="1200" b="1" u="none" strike="noStrike" kern="1200" dirty="0">
                          <a:solidFill>
                            <a:srgbClr val="00B050"/>
                          </a:solidFill>
                          <a:sym typeface="Wingdings 2"/>
                        </a:rPr>
                        <a:t> </a:t>
                      </a:r>
                      <a:endParaRPr lang="da-DK" sz="1200" b="1" i="0" u="none" strike="noStrike" kern="1200" dirty="0">
                        <a:solidFill>
                          <a:srgbClr val="00B050"/>
                        </a:solidFill>
                        <a:latin typeface="Calibri"/>
                        <a:ea typeface="+mn-ea"/>
                        <a:cs typeface="+mn-cs"/>
                        <a:sym typeface="Wingdings 2"/>
                      </a:endParaRPr>
                    </a:p>
                  </a:txBody>
                  <a:tcPr marL="7257" marR="7257" marT="7257" marB="0" anchor="b"/>
                </a:tc>
                <a:tc>
                  <a:txBody>
                    <a:bodyPr/>
                    <a:lstStyle/>
                    <a:p>
                      <a:pPr marL="0" algn="ctr" defTabSz="914400" rtl="0" eaLnBrk="1" fontAlgn="b" latinLnBrk="0" hangingPunct="1"/>
                      <a:r>
                        <a:rPr lang="da-DK" sz="1200" b="1" u="none" strike="noStrike" kern="1200" dirty="0" smtClean="0">
                          <a:solidFill>
                            <a:srgbClr val="00B050"/>
                          </a:solidFill>
                          <a:sym typeface="Wingdings 2"/>
                        </a:rPr>
                        <a:t></a:t>
                      </a:r>
                      <a:endParaRPr lang="da-DK" sz="1200" b="1" i="0" u="none" strike="noStrike" kern="1200" dirty="0">
                        <a:solidFill>
                          <a:srgbClr val="00B050"/>
                        </a:solidFill>
                        <a:latin typeface="Calibri"/>
                        <a:ea typeface="+mn-ea"/>
                        <a:cs typeface="+mn-cs"/>
                        <a:sym typeface="Wingdings 2"/>
                      </a:endParaRPr>
                    </a:p>
                  </a:txBody>
                  <a:tcPr marL="7257" marR="7257" marT="7257" marB="0" anchor="b"/>
                </a:tc>
                <a:tc>
                  <a:txBody>
                    <a:bodyPr/>
                    <a:lstStyle/>
                    <a:p>
                      <a:pPr marL="0" algn="ctr" defTabSz="914400" rtl="0" eaLnBrk="1" fontAlgn="b" latinLnBrk="0" hangingPunct="1"/>
                      <a:r>
                        <a:rPr lang="da-DK" sz="1200" b="1" u="none" strike="noStrike" kern="1200" dirty="0">
                          <a:solidFill>
                            <a:srgbClr val="00B050"/>
                          </a:solidFill>
                          <a:sym typeface="Wingdings 2"/>
                        </a:rPr>
                        <a:t> </a:t>
                      </a:r>
                      <a:endParaRPr lang="da-DK" sz="1200" b="1" i="0" u="none" strike="noStrike" kern="1200" dirty="0">
                        <a:solidFill>
                          <a:srgbClr val="00B050"/>
                        </a:solidFill>
                        <a:latin typeface="Calibri"/>
                        <a:ea typeface="+mn-ea"/>
                        <a:cs typeface="+mn-cs"/>
                        <a:sym typeface="Wingdings 2"/>
                      </a:endParaRPr>
                    </a:p>
                  </a:txBody>
                  <a:tcPr marL="7257" marR="7257" marT="7257" marB="0" anchor="b"/>
                </a:tc>
                <a:tc>
                  <a:txBody>
                    <a:bodyPr/>
                    <a:lstStyle/>
                    <a:p>
                      <a:pPr marL="0" algn="ctr" defTabSz="914400" rtl="0" eaLnBrk="1" fontAlgn="b" latinLnBrk="0" hangingPunct="1"/>
                      <a:r>
                        <a:rPr lang="da-DK" sz="1200" b="1" u="none" strike="noStrike" kern="1200" dirty="0">
                          <a:solidFill>
                            <a:srgbClr val="00B050"/>
                          </a:solidFill>
                          <a:sym typeface="Wingdings 2"/>
                        </a:rPr>
                        <a:t> </a:t>
                      </a:r>
                      <a:endParaRPr lang="da-DK" sz="1200" b="1" i="0" u="none" strike="noStrike" kern="1200" dirty="0">
                        <a:solidFill>
                          <a:srgbClr val="00B050"/>
                        </a:solidFill>
                        <a:latin typeface="Calibri"/>
                        <a:ea typeface="+mn-ea"/>
                        <a:cs typeface="+mn-cs"/>
                        <a:sym typeface="Wingdings 2"/>
                      </a:endParaRPr>
                    </a:p>
                  </a:txBody>
                  <a:tcPr marL="7257" marR="7257" marT="7257" marB="0" anchor="b"/>
                </a:tc>
                <a:tc>
                  <a:txBody>
                    <a:bodyPr/>
                    <a:lstStyle/>
                    <a:p>
                      <a:pPr marL="0" algn="ctr" defTabSz="914400" rtl="0" eaLnBrk="1" fontAlgn="b" latinLnBrk="0" hangingPunct="1"/>
                      <a:r>
                        <a:rPr lang="da-DK" sz="1200" b="1" u="none" strike="noStrike" kern="1200" dirty="0">
                          <a:solidFill>
                            <a:srgbClr val="00B050"/>
                          </a:solidFill>
                          <a:sym typeface="Wingdings 2"/>
                        </a:rPr>
                        <a:t> </a:t>
                      </a:r>
                      <a:endParaRPr lang="da-DK" sz="1200" b="1" i="0" u="none" strike="noStrike" kern="1200" dirty="0">
                        <a:solidFill>
                          <a:srgbClr val="00B050"/>
                        </a:solidFill>
                        <a:latin typeface="Calibri"/>
                        <a:ea typeface="+mn-ea"/>
                        <a:cs typeface="+mn-cs"/>
                        <a:sym typeface="Wingdings 2"/>
                      </a:endParaRPr>
                    </a:p>
                  </a:txBody>
                  <a:tcPr marL="7257" marR="7257" marT="7257" marB="0" anchor="b"/>
                </a:tc>
                <a:tc>
                  <a:txBody>
                    <a:bodyPr/>
                    <a:lstStyle/>
                    <a:p>
                      <a:pPr marL="0" algn="ctr" defTabSz="914400" rtl="0" eaLnBrk="1" fontAlgn="b" latinLnBrk="0" hangingPunct="1"/>
                      <a:r>
                        <a:rPr lang="da-DK" sz="1200" b="1" u="none" strike="noStrike" kern="1200" dirty="0">
                          <a:solidFill>
                            <a:srgbClr val="00B050"/>
                          </a:solidFill>
                          <a:sym typeface="Wingdings 2"/>
                        </a:rPr>
                        <a:t> </a:t>
                      </a:r>
                      <a:endParaRPr lang="da-DK" sz="1200" b="1" i="0" u="none" strike="noStrike" kern="1200" dirty="0">
                        <a:solidFill>
                          <a:srgbClr val="00B050"/>
                        </a:solidFill>
                        <a:latin typeface="Calibri"/>
                        <a:ea typeface="+mn-ea"/>
                        <a:cs typeface="+mn-cs"/>
                        <a:sym typeface="Wingdings 2"/>
                      </a:endParaRPr>
                    </a:p>
                  </a:txBody>
                  <a:tcPr marL="7257" marR="7257" marT="7257" marB="0" anchor="b"/>
                </a:tc>
              </a:tr>
            </a:tbl>
          </a:graphicData>
        </a:graphic>
      </p:graphicFrame>
      <p:sp>
        <p:nvSpPr>
          <p:cNvPr id="22531" name="Rectangle 3"/>
          <p:cNvSpPr>
            <a:spLocks noChangeArrowheads="1"/>
          </p:cNvSpPr>
          <p:nvPr/>
        </p:nvSpPr>
        <p:spPr bwMode="auto">
          <a:xfrm rot="-5400000">
            <a:off x="526257" y="5369718"/>
            <a:ext cx="1333500" cy="461963"/>
          </a:xfrm>
          <a:prstGeom prst="rect">
            <a:avLst/>
          </a:prstGeom>
          <a:noFill/>
          <a:ln w="9525">
            <a:noFill/>
            <a:miter lim="800000"/>
            <a:headEnd/>
            <a:tailEnd/>
          </a:ln>
        </p:spPr>
        <p:txBody>
          <a:bodyPr>
            <a:spAutoFit/>
          </a:bodyPr>
          <a:lstStyle/>
          <a:p>
            <a:pPr algn="ctr"/>
            <a:r>
              <a:rPr lang="da-DK" sz="1200" b="1">
                <a:solidFill>
                  <a:schemeClr val="bg1"/>
                </a:solidFill>
                <a:latin typeface="Calibri" pitchFamily="34" charset="0"/>
              </a:rPr>
              <a:t>Protocol</a:t>
            </a:r>
            <a:br>
              <a:rPr lang="da-DK" sz="1200" b="1">
                <a:solidFill>
                  <a:schemeClr val="bg1"/>
                </a:solidFill>
                <a:latin typeface="Calibri" pitchFamily="34" charset="0"/>
              </a:rPr>
            </a:br>
            <a:r>
              <a:rPr lang="da-DK" sz="1200" b="1">
                <a:solidFill>
                  <a:schemeClr val="bg1"/>
                </a:solidFill>
                <a:latin typeface="Calibri" pitchFamily="34" charset="0"/>
              </a:rPr>
              <a:t>Layer</a:t>
            </a:r>
          </a:p>
        </p:txBody>
      </p:sp>
      <p:sp>
        <p:nvSpPr>
          <p:cNvPr id="22532" name="Title 1"/>
          <p:cNvSpPr>
            <a:spLocks noGrp="1"/>
          </p:cNvSpPr>
          <p:nvPr>
            <p:ph type="title"/>
          </p:nvPr>
        </p:nvSpPr>
        <p:spPr/>
        <p:txBody>
          <a:bodyPr/>
          <a:lstStyle/>
          <a:p>
            <a:r>
              <a:rPr lang="en-US" smtClean="0"/>
              <a:t>Feature / Layer Matrix</a:t>
            </a:r>
          </a:p>
        </p:txBody>
      </p:sp>
      <p:sp>
        <p:nvSpPr>
          <p:cNvPr id="22533" name="Rectangle 4"/>
          <p:cNvSpPr>
            <a:spLocks noChangeArrowheads="1"/>
          </p:cNvSpPr>
          <p:nvPr/>
        </p:nvSpPr>
        <p:spPr bwMode="auto">
          <a:xfrm rot="-5400000">
            <a:off x="203995" y="2682081"/>
            <a:ext cx="1992312" cy="460375"/>
          </a:xfrm>
          <a:prstGeom prst="rect">
            <a:avLst/>
          </a:prstGeom>
          <a:noFill/>
          <a:ln w="9525">
            <a:noFill/>
            <a:miter lim="800000"/>
            <a:headEnd/>
            <a:tailEnd/>
          </a:ln>
        </p:spPr>
        <p:txBody>
          <a:bodyPr>
            <a:spAutoFit/>
          </a:bodyPr>
          <a:lstStyle/>
          <a:p>
            <a:pPr algn="ctr"/>
            <a:r>
              <a:rPr lang="da-DK" sz="1200" b="1">
                <a:solidFill>
                  <a:schemeClr val="bg1"/>
                </a:solidFill>
                <a:latin typeface="Calibri" pitchFamily="34" charset="0"/>
              </a:rPr>
              <a:t>MIP Abstraction</a:t>
            </a:r>
            <a:br>
              <a:rPr lang="da-DK" sz="1200" b="1">
                <a:solidFill>
                  <a:schemeClr val="bg1"/>
                </a:solidFill>
                <a:latin typeface="Calibri" pitchFamily="34" charset="0"/>
              </a:rPr>
            </a:br>
            <a:r>
              <a:rPr lang="da-DK" sz="1200" b="1">
                <a:solidFill>
                  <a:schemeClr val="bg1"/>
                </a:solidFill>
                <a:latin typeface="Calibri" pitchFamily="34" charset="0"/>
              </a:rPr>
              <a:t>Layer</a:t>
            </a:r>
          </a:p>
        </p:txBody>
      </p:sp>
      <p:sp>
        <p:nvSpPr>
          <p:cNvPr id="22534" name="Rectangle 5"/>
          <p:cNvSpPr>
            <a:spLocks noChangeArrowheads="1"/>
          </p:cNvSpPr>
          <p:nvPr/>
        </p:nvSpPr>
        <p:spPr bwMode="auto">
          <a:xfrm rot="-5400000">
            <a:off x="667545" y="4171156"/>
            <a:ext cx="1065212" cy="460375"/>
          </a:xfrm>
          <a:prstGeom prst="rect">
            <a:avLst/>
          </a:prstGeom>
          <a:noFill/>
          <a:ln w="9525">
            <a:noFill/>
            <a:miter lim="800000"/>
            <a:headEnd/>
            <a:tailEnd/>
          </a:ln>
        </p:spPr>
        <p:txBody>
          <a:bodyPr>
            <a:spAutoFit/>
          </a:bodyPr>
          <a:lstStyle/>
          <a:p>
            <a:pPr algn="ctr"/>
            <a:r>
              <a:rPr lang="da-DK" sz="1200" b="1">
                <a:solidFill>
                  <a:schemeClr val="bg1"/>
                </a:solidFill>
                <a:latin typeface="Calibri" pitchFamily="34" charset="0"/>
              </a:rPr>
              <a:t>Component </a:t>
            </a:r>
            <a:br>
              <a:rPr lang="da-DK" sz="1200" b="1">
                <a:solidFill>
                  <a:schemeClr val="bg1"/>
                </a:solidFill>
                <a:latin typeface="Calibri" pitchFamily="34" charset="0"/>
              </a:rPr>
            </a:br>
            <a:r>
              <a:rPr lang="da-DK" sz="1200" b="1">
                <a:solidFill>
                  <a:schemeClr val="bg1"/>
                </a:solidFill>
                <a:latin typeface="Calibri" pitchFamily="34" charset="0"/>
              </a:rPr>
              <a:t>Layer</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Access Control</a:t>
            </a:r>
            <a:br>
              <a:rPr lang="en-US" smtClean="0"/>
            </a:br>
            <a:r>
              <a:rPr lang="en-US" sz="1800" smtClean="0"/>
              <a:t>Applications &amp; Samples </a:t>
            </a:r>
          </a:p>
        </p:txBody>
      </p:sp>
      <p:pic>
        <p:nvPicPr>
          <p:cNvPr id="23555" name="Picture 7" descr="AccessControlViaES.png"/>
          <p:cNvPicPr>
            <a:picLocks noChangeAspect="1"/>
          </p:cNvPicPr>
          <p:nvPr/>
        </p:nvPicPr>
        <p:blipFill>
          <a:blip r:embed="rId3" cstate="print"/>
          <a:srcRect/>
          <a:stretch>
            <a:fillRect/>
          </a:stretch>
        </p:blipFill>
        <p:spPr bwMode="auto">
          <a:xfrm>
            <a:off x="611188" y="1268413"/>
            <a:ext cx="3744912" cy="4014787"/>
          </a:xfrm>
          <a:prstGeom prst="rect">
            <a:avLst/>
          </a:prstGeom>
          <a:noFill/>
          <a:ln w="9525">
            <a:noFill/>
            <a:miter lim="800000"/>
            <a:headEnd/>
            <a:tailEnd/>
          </a:ln>
        </p:spPr>
      </p:pic>
      <p:sp>
        <p:nvSpPr>
          <p:cNvPr id="23556" name="Content Placeholder 16"/>
          <p:cNvSpPr>
            <a:spLocks noGrp="1"/>
          </p:cNvSpPr>
          <p:nvPr>
            <p:ph idx="1"/>
          </p:nvPr>
        </p:nvSpPr>
        <p:spPr>
          <a:xfrm>
            <a:off x="4500563" y="1628775"/>
            <a:ext cx="4103687" cy="4178300"/>
          </a:xfrm>
        </p:spPr>
        <p:txBody>
          <a:bodyPr/>
          <a:lstStyle/>
          <a:p>
            <a:pPr defTabSz="250825">
              <a:spcAft>
                <a:spcPts val="25"/>
              </a:spcAft>
            </a:pPr>
            <a:r>
              <a:rPr lang="en-US" sz="2000" smtClean="0"/>
              <a:t>Development at (2)</a:t>
            </a:r>
          </a:p>
          <a:p>
            <a:pPr lvl="1" defTabSz="250825">
              <a:tabLst>
                <a:tab pos="266700" algn="l"/>
              </a:tabLst>
            </a:pPr>
            <a:r>
              <a:rPr lang="en-US" sz="1800" smtClean="0"/>
              <a:t>Configure Sensor to Camera relations</a:t>
            </a:r>
          </a:p>
          <a:p>
            <a:pPr lvl="1" defTabSz="250825">
              <a:tabLst>
                <a:tab pos="266700" algn="l"/>
              </a:tabLst>
            </a:pPr>
            <a:r>
              <a:rPr lang="en-US" sz="1800" smtClean="0"/>
              <a:t>Send configuration to MSP server</a:t>
            </a:r>
          </a:p>
          <a:p>
            <a:pPr defTabSz="250825">
              <a:spcAft>
                <a:spcPts val="25"/>
              </a:spcAft>
            </a:pPr>
            <a:r>
              <a:rPr lang="en-US" sz="2000" smtClean="0"/>
              <a:t>Development at (3)</a:t>
            </a:r>
          </a:p>
          <a:p>
            <a:pPr lvl="1" defTabSz="250825">
              <a:tabLst>
                <a:tab pos="266700" algn="l"/>
              </a:tabLst>
            </a:pPr>
            <a:r>
              <a:rPr lang="en-US" sz="1800" smtClean="0"/>
              <a:t>Send event in MAD format</a:t>
            </a:r>
          </a:p>
          <a:p>
            <a:pPr lvl="1" defTabSz="250825">
              <a:tabLst>
                <a:tab pos="266700" algn="l"/>
              </a:tabLst>
            </a:pPr>
            <a:r>
              <a:rPr lang="en-US" sz="1800" smtClean="0"/>
              <a:t>Retrieve configuration </a:t>
            </a:r>
          </a:p>
          <a:p>
            <a:pPr lvl="2" defTabSz="250825">
              <a:tabLst>
                <a:tab pos="266700" algn="l"/>
              </a:tabLst>
            </a:pPr>
            <a:r>
              <a:rPr lang="en-US" sz="1400" smtClean="0"/>
              <a:t>Sensor / camera relationship</a:t>
            </a:r>
          </a:p>
          <a:p>
            <a:pPr lvl="2" defTabSz="250825">
              <a:tabLst>
                <a:tab pos="266700" algn="l"/>
              </a:tabLst>
            </a:pPr>
            <a:r>
              <a:rPr lang="en-US" sz="1400" smtClean="0"/>
              <a:t>IP address for Event Server</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Access Control</a:t>
            </a:r>
            <a:br>
              <a:rPr lang="en-US" smtClean="0"/>
            </a:br>
            <a:r>
              <a:rPr lang="en-US" sz="1800" smtClean="0"/>
              <a:t>Applications &amp; Samples </a:t>
            </a:r>
          </a:p>
        </p:txBody>
      </p:sp>
      <p:sp>
        <p:nvSpPr>
          <p:cNvPr id="9222" name="Content Placeholder 11"/>
          <p:cNvSpPr>
            <a:spLocks noGrp="1"/>
          </p:cNvSpPr>
          <p:nvPr>
            <p:ph idx="1"/>
          </p:nvPr>
        </p:nvSpPr>
        <p:spPr>
          <a:xfrm>
            <a:off x="323850" y="5300663"/>
            <a:ext cx="4752975" cy="936625"/>
          </a:xfrm>
        </p:spPr>
        <p:txBody>
          <a:bodyPr/>
          <a:lstStyle/>
          <a:p>
            <a:pPr defTabSz="250825">
              <a:spcAft>
                <a:spcPts val="25"/>
              </a:spcAft>
            </a:pPr>
            <a:r>
              <a:rPr lang="en-US" sz="2000" smtClean="0"/>
              <a:t>A few 100 lines of code turns left hand application to right hand side solution</a:t>
            </a:r>
          </a:p>
        </p:txBody>
      </p:sp>
      <p:pic>
        <p:nvPicPr>
          <p:cNvPr id="24580" name="Picture 7" descr="AccessControlViaES.png"/>
          <p:cNvPicPr>
            <a:picLocks noChangeAspect="1"/>
          </p:cNvPicPr>
          <p:nvPr/>
        </p:nvPicPr>
        <p:blipFill>
          <a:blip r:embed="rId3" cstate="print"/>
          <a:srcRect/>
          <a:stretch>
            <a:fillRect/>
          </a:stretch>
        </p:blipFill>
        <p:spPr bwMode="auto">
          <a:xfrm>
            <a:off x="611188" y="1268413"/>
            <a:ext cx="3744912" cy="4014787"/>
          </a:xfrm>
          <a:prstGeom prst="rect">
            <a:avLst/>
          </a:prstGeom>
          <a:noFill/>
          <a:ln w="9525">
            <a:noFill/>
            <a:miter lim="800000"/>
            <a:headEnd/>
            <a:tailEnd/>
          </a:ln>
        </p:spPr>
      </p:pic>
      <p:grpSp>
        <p:nvGrpSpPr>
          <p:cNvPr id="2" name="Group 18"/>
          <p:cNvGrpSpPr>
            <a:grpSpLocks/>
          </p:cNvGrpSpPr>
          <p:nvPr/>
        </p:nvGrpSpPr>
        <p:grpSpPr bwMode="auto">
          <a:xfrm>
            <a:off x="3540125" y="1412875"/>
            <a:ext cx="5353050" cy="1446213"/>
            <a:chOff x="3540868" y="1412875"/>
            <a:chExt cx="5352307" cy="1446213"/>
          </a:xfrm>
        </p:grpSpPr>
        <p:pic>
          <p:nvPicPr>
            <p:cNvPr id="24590" name="Picture 6" descr="C:\Surveillance\MIPSDK\MIPSDK-1.0a\Components\MIPSDK\Documentation\MainHTA\images\sample_accesscontrol_1.JPG"/>
            <p:cNvPicPr>
              <a:picLocks noChangeAspect="1" noChangeArrowheads="1"/>
            </p:cNvPicPr>
            <p:nvPr/>
          </p:nvPicPr>
          <p:blipFill>
            <a:blip r:embed="rId4" cstate="print"/>
            <a:srcRect/>
            <a:stretch>
              <a:fillRect/>
            </a:stretch>
          </p:blipFill>
          <p:spPr bwMode="auto">
            <a:xfrm>
              <a:off x="4846638" y="1412875"/>
              <a:ext cx="4046537" cy="1446213"/>
            </a:xfrm>
            <a:prstGeom prst="rect">
              <a:avLst/>
            </a:prstGeom>
            <a:noFill/>
            <a:ln w="9525">
              <a:noFill/>
              <a:miter lim="800000"/>
              <a:headEnd/>
              <a:tailEnd/>
            </a:ln>
          </p:spPr>
        </p:pic>
        <p:cxnSp>
          <p:nvCxnSpPr>
            <p:cNvPr id="10" name="Straight Connector 9"/>
            <p:cNvCxnSpPr/>
            <p:nvPr/>
          </p:nvCxnSpPr>
          <p:spPr>
            <a:xfrm flipV="1">
              <a:off x="3550392" y="1449388"/>
              <a:ext cx="1333315" cy="174625"/>
            </a:xfrm>
            <a:prstGeom prst="line">
              <a:avLst/>
            </a:prstGeom>
            <a:ln w="31750" cmpd="thickThi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3540868" y="1673225"/>
              <a:ext cx="1322204" cy="1147763"/>
            </a:xfrm>
            <a:prstGeom prst="line">
              <a:avLst/>
            </a:prstGeom>
            <a:ln w="31750" cmpd="thickThin"/>
          </p:spPr>
          <p:style>
            <a:lnRef idx="1">
              <a:schemeClr val="accent1"/>
            </a:lnRef>
            <a:fillRef idx="0">
              <a:schemeClr val="accent1"/>
            </a:fillRef>
            <a:effectRef idx="0">
              <a:schemeClr val="accent1"/>
            </a:effectRef>
            <a:fontRef idx="minor">
              <a:schemeClr val="tx1"/>
            </a:fontRef>
          </p:style>
        </p:cxnSp>
      </p:grpSp>
      <p:grpSp>
        <p:nvGrpSpPr>
          <p:cNvPr id="3" name="Group 30"/>
          <p:cNvGrpSpPr>
            <a:grpSpLocks/>
          </p:cNvGrpSpPr>
          <p:nvPr/>
        </p:nvGrpSpPr>
        <p:grpSpPr bwMode="auto">
          <a:xfrm>
            <a:off x="3667125" y="3213100"/>
            <a:ext cx="5476875" cy="1633538"/>
            <a:chOff x="3667329" y="3213098"/>
            <a:chExt cx="5476671" cy="1633540"/>
          </a:xfrm>
        </p:grpSpPr>
        <p:pic>
          <p:nvPicPr>
            <p:cNvPr id="24587" name="Picture 9"/>
            <p:cNvPicPr>
              <a:picLocks noChangeAspect="1" noChangeArrowheads="1"/>
            </p:cNvPicPr>
            <p:nvPr/>
          </p:nvPicPr>
          <p:blipFill>
            <a:blip r:embed="rId5" cstate="print"/>
            <a:srcRect/>
            <a:stretch>
              <a:fillRect/>
            </a:stretch>
          </p:blipFill>
          <p:spPr bwMode="auto">
            <a:xfrm>
              <a:off x="4598988" y="3213100"/>
              <a:ext cx="4545012" cy="1633538"/>
            </a:xfrm>
            <a:prstGeom prst="rect">
              <a:avLst/>
            </a:prstGeom>
            <a:noFill/>
            <a:ln w="9525">
              <a:noFill/>
              <a:miter lim="800000"/>
              <a:headEnd/>
              <a:tailEnd/>
            </a:ln>
          </p:spPr>
        </p:pic>
        <p:cxnSp>
          <p:nvCxnSpPr>
            <p:cNvPr id="21" name="Straight Connector 20"/>
            <p:cNvCxnSpPr/>
            <p:nvPr/>
          </p:nvCxnSpPr>
          <p:spPr>
            <a:xfrm rot="10800000" flipV="1">
              <a:off x="3695903" y="3213098"/>
              <a:ext cx="903254" cy="609601"/>
            </a:xfrm>
            <a:prstGeom prst="line">
              <a:avLst/>
            </a:prstGeom>
            <a:ln w="19050" cmpd="thickThi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6200000" flipV="1">
              <a:off x="3641118" y="3888598"/>
              <a:ext cx="984251" cy="931828"/>
            </a:xfrm>
            <a:prstGeom prst="line">
              <a:avLst/>
            </a:prstGeom>
            <a:ln w="19050" cmpd="thickThin"/>
          </p:spPr>
          <p:style>
            <a:lnRef idx="1">
              <a:schemeClr val="accent1"/>
            </a:lnRef>
            <a:fillRef idx="0">
              <a:schemeClr val="accent1"/>
            </a:fillRef>
            <a:effectRef idx="0">
              <a:schemeClr val="accent1"/>
            </a:effectRef>
            <a:fontRef idx="minor">
              <a:schemeClr val="tx1"/>
            </a:fontRef>
          </p:style>
        </p:cxnSp>
      </p:grpSp>
      <p:grpSp>
        <p:nvGrpSpPr>
          <p:cNvPr id="4" name="Group 31"/>
          <p:cNvGrpSpPr>
            <a:grpSpLocks/>
          </p:cNvGrpSpPr>
          <p:nvPr/>
        </p:nvGrpSpPr>
        <p:grpSpPr bwMode="auto">
          <a:xfrm>
            <a:off x="3530600" y="3852863"/>
            <a:ext cx="3876675" cy="2587625"/>
            <a:chOff x="3531138" y="3852153"/>
            <a:chExt cx="3876137" cy="2588335"/>
          </a:xfrm>
        </p:grpSpPr>
        <p:pic>
          <p:nvPicPr>
            <p:cNvPr id="24584" name="Picture 10"/>
            <p:cNvPicPr>
              <a:picLocks noChangeAspect="1" noChangeArrowheads="1"/>
            </p:cNvPicPr>
            <p:nvPr/>
          </p:nvPicPr>
          <p:blipFill>
            <a:blip r:embed="rId6" cstate="print"/>
            <a:srcRect/>
            <a:stretch>
              <a:fillRect/>
            </a:stretch>
          </p:blipFill>
          <p:spPr bwMode="auto">
            <a:xfrm>
              <a:off x="5292725" y="4221163"/>
              <a:ext cx="2114550" cy="2219325"/>
            </a:xfrm>
            <a:prstGeom prst="rect">
              <a:avLst/>
            </a:prstGeom>
            <a:noFill/>
            <a:ln w="9525">
              <a:noFill/>
              <a:miter lim="800000"/>
              <a:headEnd/>
              <a:tailEnd/>
            </a:ln>
          </p:spPr>
        </p:pic>
        <p:cxnSp>
          <p:nvCxnSpPr>
            <p:cNvPr id="25" name="Straight Connector 24"/>
            <p:cNvCxnSpPr/>
            <p:nvPr/>
          </p:nvCxnSpPr>
          <p:spPr>
            <a:xfrm rot="10800000">
              <a:off x="3531138" y="3852153"/>
              <a:ext cx="1761880" cy="368401"/>
            </a:xfrm>
            <a:prstGeom prst="line">
              <a:avLst/>
            </a:prstGeom>
            <a:ln w="19050" cmpd="thickThi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V="1">
              <a:off x="3161576" y="4250298"/>
              <a:ext cx="2520053" cy="1780928"/>
            </a:xfrm>
            <a:prstGeom prst="line">
              <a:avLst/>
            </a:prstGeom>
            <a:ln w="19050" cmpd="thickThi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22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1" descr="AnalyticsEventsViaES.png"/>
          <p:cNvPicPr>
            <a:picLocks noChangeAspect="1"/>
          </p:cNvPicPr>
          <p:nvPr/>
        </p:nvPicPr>
        <p:blipFill>
          <a:blip r:embed="rId3" cstate="print"/>
          <a:srcRect/>
          <a:stretch>
            <a:fillRect/>
          </a:stretch>
        </p:blipFill>
        <p:spPr bwMode="auto">
          <a:xfrm>
            <a:off x="250825" y="1339850"/>
            <a:ext cx="3962400" cy="4537075"/>
          </a:xfrm>
          <a:prstGeom prst="rect">
            <a:avLst/>
          </a:prstGeom>
          <a:noFill/>
          <a:ln w="9525">
            <a:noFill/>
            <a:miter lim="800000"/>
            <a:headEnd/>
            <a:tailEnd/>
          </a:ln>
        </p:spPr>
      </p:pic>
      <p:sp>
        <p:nvSpPr>
          <p:cNvPr id="25603" name="Title 1"/>
          <p:cNvSpPr>
            <a:spLocks noGrp="1"/>
          </p:cNvSpPr>
          <p:nvPr>
            <p:ph type="title"/>
          </p:nvPr>
        </p:nvSpPr>
        <p:spPr>
          <a:xfrm>
            <a:off x="250825" y="274638"/>
            <a:ext cx="7820025" cy="850900"/>
          </a:xfrm>
        </p:spPr>
        <p:txBody>
          <a:bodyPr/>
          <a:lstStyle/>
          <a:p>
            <a:r>
              <a:rPr lang="en-US" smtClean="0"/>
              <a:t>Smart Client video analytics overlay</a:t>
            </a:r>
            <a:br>
              <a:rPr lang="en-US" smtClean="0"/>
            </a:br>
            <a:r>
              <a:rPr lang="en-US" sz="1800" smtClean="0"/>
              <a:t>Applications &amp; Samples</a:t>
            </a:r>
          </a:p>
        </p:txBody>
      </p:sp>
      <p:sp>
        <p:nvSpPr>
          <p:cNvPr id="10246" name="Content Placeholder 6"/>
          <p:cNvSpPr>
            <a:spLocks noGrp="1"/>
          </p:cNvSpPr>
          <p:nvPr>
            <p:ph idx="1"/>
          </p:nvPr>
        </p:nvSpPr>
        <p:spPr>
          <a:xfrm>
            <a:off x="4572000" y="1557338"/>
            <a:ext cx="4321175" cy="4967287"/>
          </a:xfrm>
        </p:spPr>
        <p:txBody>
          <a:bodyPr/>
          <a:lstStyle/>
          <a:p>
            <a:pPr defTabSz="250825">
              <a:spcAft>
                <a:spcPts val="25"/>
              </a:spcAft>
            </a:pPr>
            <a:r>
              <a:rPr lang="en-US" sz="2000" smtClean="0"/>
              <a:t>Development at (2)</a:t>
            </a:r>
          </a:p>
          <a:p>
            <a:pPr lvl="1" defTabSz="250825">
              <a:spcAft>
                <a:spcPts val="25"/>
              </a:spcAft>
              <a:tabLst>
                <a:tab pos="266700" algn="l"/>
              </a:tabLst>
            </a:pPr>
            <a:r>
              <a:rPr lang="en-US" sz="1800" smtClean="0"/>
              <a:t>Configure analytics / camera relationship</a:t>
            </a:r>
          </a:p>
          <a:p>
            <a:pPr defTabSz="250825">
              <a:spcAft>
                <a:spcPts val="25"/>
              </a:spcAft>
            </a:pPr>
            <a:r>
              <a:rPr lang="en-US" sz="2000" smtClean="0"/>
              <a:t>Development at (3)</a:t>
            </a:r>
          </a:p>
          <a:p>
            <a:pPr lvl="1" defTabSz="250825">
              <a:spcAft>
                <a:spcPts val="25"/>
              </a:spcAft>
              <a:tabLst>
                <a:tab pos="266700" algn="l"/>
              </a:tabLst>
            </a:pPr>
            <a:r>
              <a:rPr lang="en-US" sz="1800" smtClean="0"/>
              <a:t>Send event in MAD format</a:t>
            </a:r>
          </a:p>
          <a:p>
            <a:pPr lvl="1" defTabSz="250825">
              <a:spcAft>
                <a:spcPts val="25"/>
              </a:spcAft>
              <a:tabLst>
                <a:tab pos="266700" algn="l"/>
              </a:tabLst>
            </a:pPr>
            <a:r>
              <a:rPr lang="en-US" sz="1800" smtClean="0"/>
              <a:t>Store analytics metadata indexed by camera and time</a:t>
            </a:r>
          </a:p>
          <a:p>
            <a:pPr lvl="1" defTabSz="250825">
              <a:spcAft>
                <a:spcPts val="25"/>
              </a:spcAft>
              <a:tabLst>
                <a:tab pos="266700" algn="l"/>
              </a:tabLst>
            </a:pPr>
            <a:r>
              <a:rPr lang="en-US" sz="1800" smtClean="0"/>
              <a:t>Be able to deliver analytics metadata </a:t>
            </a:r>
          </a:p>
          <a:p>
            <a:pPr defTabSz="250825">
              <a:spcAft>
                <a:spcPts val="25"/>
              </a:spcAft>
            </a:pPr>
            <a:r>
              <a:rPr lang="en-US" sz="2000" smtClean="0"/>
              <a:t>Development at (5)</a:t>
            </a:r>
          </a:p>
          <a:p>
            <a:pPr lvl="1" defTabSz="250825">
              <a:spcAft>
                <a:spcPts val="25"/>
              </a:spcAft>
              <a:tabLst>
                <a:tab pos="266700" algn="l"/>
              </a:tabLst>
            </a:pPr>
            <a:r>
              <a:rPr lang="en-US" sz="1800" smtClean="0"/>
              <a:t>Retrieve analytics metadata from (3)</a:t>
            </a:r>
          </a:p>
          <a:p>
            <a:pPr lvl="1" defTabSz="250825">
              <a:spcAft>
                <a:spcPts val="25"/>
              </a:spcAft>
              <a:tabLst>
                <a:tab pos="266700" algn="l"/>
              </a:tabLst>
            </a:pPr>
            <a:r>
              <a:rPr lang="en-US" sz="1800" smtClean="0"/>
              <a:t>Place analytics metadata as overlay on video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24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46">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24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4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246">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246">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246">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246">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24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1" descr="AnalyticsEventsViaES.png"/>
          <p:cNvPicPr>
            <a:picLocks noChangeAspect="1"/>
          </p:cNvPicPr>
          <p:nvPr/>
        </p:nvPicPr>
        <p:blipFill>
          <a:blip r:embed="rId3" cstate="print"/>
          <a:srcRect/>
          <a:stretch>
            <a:fillRect/>
          </a:stretch>
        </p:blipFill>
        <p:spPr bwMode="auto">
          <a:xfrm>
            <a:off x="250825" y="1339850"/>
            <a:ext cx="3962400" cy="4537075"/>
          </a:xfrm>
          <a:prstGeom prst="rect">
            <a:avLst/>
          </a:prstGeom>
          <a:noFill/>
          <a:ln w="9525">
            <a:noFill/>
            <a:miter lim="800000"/>
            <a:headEnd/>
            <a:tailEnd/>
          </a:ln>
        </p:spPr>
      </p:pic>
      <p:sp>
        <p:nvSpPr>
          <p:cNvPr id="26627" name="Title 1"/>
          <p:cNvSpPr>
            <a:spLocks noGrp="1"/>
          </p:cNvSpPr>
          <p:nvPr>
            <p:ph type="title"/>
          </p:nvPr>
        </p:nvSpPr>
        <p:spPr>
          <a:xfrm>
            <a:off x="250825" y="274638"/>
            <a:ext cx="7820025" cy="850900"/>
          </a:xfrm>
        </p:spPr>
        <p:txBody>
          <a:bodyPr/>
          <a:lstStyle/>
          <a:p>
            <a:r>
              <a:rPr lang="en-US" smtClean="0"/>
              <a:t>Smart Client video analytics overlay</a:t>
            </a:r>
            <a:br>
              <a:rPr lang="en-US" smtClean="0"/>
            </a:br>
            <a:r>
              <a:rPr lang="en-US" sz="1800" smtClean="0"/>
              <a:t>Applications &amp; Samples</a:t>
            </a:r>
          </a:p>
        </p:txBody>
      </p:sp>
      <p:sp>
        <p:nvSpPr>
          <p:cNvPr id="10246" name="Content Placeholder 6"/>
          <p:cNvSpPr>
            <a:spLocks noGrp="1"/>
          </p:cNvSpPr>
          <p:nvPr>
            <p:ph idx="1"/>
          </p:nvPr>
        </p:nvSpPr>
        <p:spPr>
          <a:xfrm>
            <a:off x="4067175" y="5721350"/>
            <a:ext cx="4826000" cy="803275"/>
          </a:xfrm>
        </p:spPr>
        <p:txBody>
          <a:bodyPr/>
          <a:lstStyle/>
          <a:p>
            <a:pPr defTabSz="250825">
              <a:spcAft>
                <a:spcPts val="25"/>
              </a:spcAft>
            </a:pPr>
            <a:r>
              <a:rPr lang="en-US" sz="1800" smtClean="0"/>
              <a:t>Overlay can easily be applied on existing CameraViewItem and standalone ActiveX</a:t>
            </a:r>
          </a:p>
        </p:txBody>
      </p:sp>
      <p:grpSp>
        <p:nvGrpSpPr>
          <p:cNvPr id="2" name="Group 18"/>
          <p:cNvGrpSpPr>
            <a:grpSpLocks/>
          </p:cNvGrpSpPr>
          <p:nvPr/>
        </p:nvGrpSpPr>
        <p:grpSpPr bwMode="auto">
          <a:xfrm>
            <a:off x="3462338" y="1335088"/>
            <a:ext cx="4032250" cy="2303462"/>
            <a:chOff x="3463048" y="1334694"/>
            <a:chExt cx="4032234" cy="2303463"/>
          </a:xfrm>
        </p:grpSpPr>
        <p:pic>
          <p:nvPicPr>
            <p:cNvPr id="26634" name="Picture 2"/>
            <p:cNvPicPr>
              <a:picLocks noChangeAspect="1" noChangeArrowheads="1"/>
            </p:cNvPicPr>
            <p:nvPr/>
          </p:nvPicPr>
          <p:blipFill>
            <a:blip r:embed="rId4" cstate="print"/>
            <a:srcRect/>
            <a:stretch>
              <a:fillRect/>
            </a:stretch>
          </p:blipFill>
          <p:spPr bwMode="auto">
            <a:xfrm>
              <a:off x="4860032" y="1334695"/>
              <a:ext cx="2635250" cy="2303462"/>
            </a:xfrm>
            <a:prstGeom prst="rect">
              <a:avLst/>
            </a:prstGeom>
            <a:noFill/>
            <a:ln w="9525">
              <a:noFill/>
              <a:miter lim="800000"/>
              <a:headEnd/>
              <a:tailEnd/>
            </a:ln>
          </p:spPr>
        </p:pic>
        <p:cxnSp>
          <p:nvCxnSpPr>
            <p:cNvPr id="9" name="Straight Connector 8"/>
            <p:cNvCxnSpPr/>
            <p:nvPr/>
          </p:nvCxnSpPr>
          <p:spPr>
            <a:xfrm rot="10800000" flipV="1">
              <a:off x="3491623" y="1334694"/>
              <a:ext cx="1368420" cy="65405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6200000" flipV="1">
              <a:off x="3400338" y="2114954"/>
              <a:ext cx="1546226" cy="1420806"/>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3" name="Group 20"/>
          <p:cNvGrpSpPr>
            <a:grpSpLocks/>
          </p:cNvGrpSpPr>
          <p:nvPr/>
        </p:nvGrpSpPr>
        <p:grpSpPr bwMode="auto">
          <a:xfrm>
            <a:off x="3540125" y="3713163"/>
            <a:ext cx="4859338" cy="2008187"/>
            <a:chOff x="3540868" y="3713732"/>
            <a:chExt cx="4859289" cy="2008188"/>
          </a:xfrm>
        </p:grpSpPr>
        <p:pic>
          <p:nvPicPr>
            <p:cNvPr id="26631" name="Picture 4" descr="C:\Surveillance\MIPSDK\MIPSDK-1.0a\Components\MIPSDK\Documentation\MainHTA\images\sample_analyticsoverlay_2.JPG"/>
            <p:cNvPicPr>
              <a:picLocks noChangeAspect="1" noChangeArrowheads="1"/>
            </p:cNvPicPr>
            <p:nvPr/>
          </p:nvPicPr>
          <p:blipFill>
            <a:blip r:embed="rId5" cstate="print"/>
            <a:srcRect/>
            <a:stretch>
              <a:fillRect/>
            </a:stretch>
          </p:blipFill>
          <p:spPr bwMode="auto">
            <a:xfrm>
              <a:off x="4860032" y="3713732"/>
              <a:ext cx="3540125" cy="2008188"/>
            </a:xfrm>
            <a:prstGeom prst="rect">
              <a:avLst/>
            </a:prstGeom>
            <a:noFill/>
            <a:ln w="9525">
              <a:noFill/>
              <a:miter lim="800000"/>
              <a:headEnd/>
              <a:tailEnd/>
            </a:ln>
          </p:spPr>
        </p:pic>
        <p:cxnSp>
          <p:nvCxnSpPr>
            <p:cNvPr id="13" name="Straight Connector 12"/>
            <p:cNvCxnSpPr/>
            <p:nvPr/>
          </p:nvCxnSpPr>
          <p:spPr>
            <a:xfrm rot="10800000" flipV="1">
              <a:off x="3559918" y="3774057"/>
              <a:ext cx="1323962" cy="3698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V="1">
              <a:off x="3472599" y="4240788"/>
              <a:ext cx="1479551" cy="1343011"/>
            </a:xfrm>
            <a:prstGeom prst="line">
              <a:avLst/>
            </a:prstGeom>
            <a:ln w="19050"/>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4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mtClean="0"/>
              <a:t>Methodology Change</a:t>
            </a:r>
            <a:br>
              <a:rPr lang="en-US" smtClean="0"/>
            </a:br>
            <a:r>
              <a:rPr lang="en-US" sz="1600" smtClean="0"/>
              <a:t>Control of activation – a sample</a:t>
            </a:r>
            <a:endParaRPr lang="en-US" smtClean="0"/>
          </a:p>
        </p:txBody>
      </p:sp>
      <p:sp>
        <p:nvSpPr>
          <p:cNvPr id="27651" name="Content Placeholder 2"/>
          <p:cNvSpPr>
            <a:spLocks noGrp="1"/>
          </p:cNvSpPr>
          <p:nvPr>
            <p:ph idx="1"/>
          </p:nvPr>
        </p:nvSpPr>
        <p:spPr>
          <a:xfrm>
            <a:off x="323850" y="1628775"/>
            <a:ext cx="5616575" cy="720725"/>
          </a:xfrm>
        </p:spPr>
        <p:txBody>
          <a:bodyPr/>
          <a:lstStyle/>
          <a:p>
            <a:pPr defTabSz="250825">
              <a:spcAft>
                <a:spcPts val="25"/>
              </a:spcAft>
            </a:pPr>
            <a:r>
              <a:rPr lang="en-US" smtClean="0"/>
              <a:t>The MIP SDK way to activate </a:t>
            </a:r>
          </a:p>
        </p:txBody>
      </p:sp>
      <p:sp>
        <p:nvSpPr>
          <p:cNvPr id="27652" name="TextBox 4"/>
          <p:cNvSpPr txBox="1">
            <a:spLocks noChangeArrowheads="1"/>
          </p:cNvSpPr>
          <p:nvPr/>
        </p:nvSpPr>
        <p:spPr bwMode="auto">
          <a:xfrm>
            <a:off x="3059113" y="2349500"/>
            <a:ext cx="4248150" cy="460375"/>
          </a:xfrm>
          <a:prstGeom prst="rect">
            <a:avLst/>
          </a:prstGeom>
          <a:noFill/>
          <a:ln w="9525">
            <a:noFill/>
            <a:miter lim="800000"/>
            <a:headEnd/>
            <a:tailEnd/>
          </a:ln>
        </p:spPr>
        <p:txBody>
          <a:bodyPr>
            <a:spAutoFit/>
          </a:bodyPr>
          <a:lstStyle/>
          <a:p>
            <a:r>
              <a:rPr lang="en-US" sz="1200">
                <a:solidFill>
                  <a:srgbClr val="2B91AF"/>
                </a:solidFill>
                <a:latin typeface="Consolas" pitchFamily="49" charset="0"/>
              </a:rPr>
              <a:t>EnvironmentManager.</a:t>
            </a:r>
            <a:r>
              <a:rPr lang="en-US" sz="1200">
                <a:latin typeface="Consolas" pitchFamily="49" charset="0"/>
              </a:rPr>
              <a:t>Instance.SendMessage(</a:t>
            </a:r>
          </a:p>
          <a:p>
            <a:r>
              <a:rPr lang="en-US" sz="1200">
                <a:solidFill>
                  <a:srgbClr val="2B91AF"/>
                </a:solidFill>
                <a:latin typeface="Consolas" pitchFamily="49" charset="0"/>
              </a:rPr>
              <a:t>          </a:t>
            </a:r>
            <a:r>
              <a:rPr lang="en-US" sz="1200">
                <a:solidFill>
                  <a:srgbClr val="0000FF"/>
                </a:solidFill>
                <a:latin typeface="Consolas" pitchFamily="49" charset="0"/>
              </a:rPr>
              <a:t>new </a:t>
            </a:r>
            <a:r>
              <a:rPr lang="en-US" sz="1200">
                <a:solidFill>
                  <a:srgbClr val="2B91AF"/>
                </a:solidFill>
                <a:latin typeface="Consolas" pitchFamily="49" charset="0"/>
              </a:rPr>
              <a:t>Message</a:t>
            </a:r>
            <a:r>
              <a:rPr lang="en-US" sz="1200">
                <a:latin typeface="Consolas" pitchFamily="49" charset="0"/>
              </a:rPr>
              <a:t>(_messageId), _item.FQID);</a:t>
            </a:r>
          </a:p>
        </p:txBody>
      </p:sp>
      <p:sp>
        <p:nvSpPr>
          <p:cNvPr id="6" name="TextBox 5"/>
          <p:cNvSpPr txBox="1"/>
          <p:nvPr/>
        </p:nvSpPr>
        <p:spPr>
          <a:xfrm>
            <a:off x="1258888" y="3935413"/>
            <a:ext cx="3600450" cy="646112"/>
          </a:xfrm>
          <a:prstGeom prst="rect">
            <a:avLst/>
          </a:prstGeom>
          <a:solidFill>
            <a:schemeClr val="bg1">
              <a:lumMod val="95000"/>
            </a:schemeClr>
          </a:solidFill>
          <a:ln w="3175">
            <a:solidFill>
              <a:schemeClr val="tx1"/>
            </a:solidFill>
          </a:ln>
        </p:spPr>
        <p:txBody>
          <a:bodyPr>
            <a:spAutoFit/>
          </a:bodyPr>
          <a:lstStyle/>
          <a:p>
            <a:pPr>
              <a:defRPr/>
            </a:pPr>
            <a:r>
              <a:rPr lang="en-US" sz="1200" dirty="0" err="1">
                <a:solidFill>
                  <a:srgbClr val="2B91AF"/>
                </a:solidFill>
                <a:latin typeface="Consolas"/>
              </a:rPr>
              <a:t>MessageId.Control.</a:t>
            </a:r>
            <a:r>
              <a:rPr lang="en-US" sz="1200" dirty="0" err="1">
                <a:latin typeface="Consolas"/>
              </a:rPr>
              <a:t>TriggerCommand</a:t>
            </a:r>
            <a:endParaRPr lang="en-US" sz="1200" dirty="0">
              <a:latin typeface="Consolas"/>
            </a:endParaRPr>
          </a:p>
          <a:p>
            <a:pPr>
              <a:defRPr/>
            </a:pPr>
            <a:r>
              <a:rPr lang="en-US" sz="1200" dirty="0" err="1">
                <a:solidFill>
                  <a:srgbClr val="2B91AF"/>
                </a:solidFill>
                <a:latin typeface="Consolas"/>
              </a:rPr>
              <a:t>MessageId.Control.</a:t>
            </a:r>
            <a:r>
              <a:rPr lang="en-US" sz="1200" dirty="0" err="1">
                <a:latin typeface="Consolas"/>
              </a:rPr>
              <a:t>StartRecordingCommand</a:t>
            </a:r>
            <a:endParaRPr lang="en-US" sz="1200" dirty="0">
              <a:latin typeface="Consolas"/>
            </a:endParaRPr>
          </a:p>
          <a:p>
            <a:pPr>
              <a:defRPr/>
            </a:pPr>
            <a:r>
              <a:rPr lang="en-US" sz="1200" dirty="0" err="1">
                <a:solidFill>
                  <a:srgbClr val="2B91AF"/>
                </a:solidFill>
                <a:latin typeface="Consolas"/>
              </a:rPr>
              <a:t>MessageId.Control.</a:t>
            </a:r>
            <a:r>
              <a:rPr lang="en-US" sz="1200" dirty="0" err="1">
                <a:latin typeface="Consolas"/>
              </a:rPr>
              <a:t>StopRecordingCommand</a:t>
            </a:r>
            <a:endParaRPr lang="en-US" sz="1200" dirty="0">
              <a:latin typeface="Consolas"/>
            </a:endParaRPr>
          </a:p>
        </p:txBody>
      </p:sp>
      <p:cxnSp>
        <p:nvCxnSpPr>
          <p:cNvPr id="8" name="Straight Arrow Connector 7"/>
          <p:cNvCxnSpPr>
            <a:stCxn id="6" idx="0"/>
            <a:endCxn id="27652" idx="2"/>
          </p:cNvCxnSpPr>
          <p:nvPr/>
        </p:nvCxnSpPr>
        <p:spPr>
          <a:xfrm rot="5400000" flipH="1" flipV="1">
            <a:off x="3558382" y="2310606"/>
            <a:ext cx="1125538" cy="21240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655" name="TextBox 8"/>
          <p:cNvSpPr txBox="1">
            <a:spLocks noChangeArrowheads="1"/>
          </p:cNvSpPr>
          <p:nvPr/>
        </p:nvSpPr>
        <p:spPr bwMode="auto">
          <a:xfrm>
            <a:off x="2339975" y="3149600"/>
            <a:ext cx="2519363" cy="307975"/>
          </a:xfrm>
          <a:prstGeom prst="rect">
            <a:avLst/>
          </a:prstGeom>
          <a:noFill/>
          <a:ln w="9525">
            <a:noFill/>
            <a:miter lim="800000"/>
            <a:headEnd/>
            <a:tailEnd/>
          </a:ln>
        </p:spPr>
        <p:txBody>
          <a:bodyPr>
            <a:spAutoFit/>
          </a:bodyPr>
          <a:lstStyle/>
          <a:p>
            <a:r>
              <a:rPr lang="en-US" sz="1400"/>
              <a:t>Type of Command </a:t>
            </a:r>
          </a:p>
        </p:txBody>
      </p:sp>
      <p:sp>
        <p:nvSpPr>
          <p:cNvPr id="27656" name="TextBox 9"/>
          <p:cNvSpPr txBox="1">
            <a:spLocks noChangeArrowheads="1"/>
          </p:cNvSpPr>
          <p:nvPr/>
        </p:nvSpPr>
        <p:spPr bwMode="auto">
          <a:xfrm>
            <a:off x="5940425" y="3149600"/>
            <a:ext cx="3024188" cy="307975"/>
          </a:xfrm>
          <a:prstGeom prst="rect">
            <a:avLst/>
          </a:prstGeom>
          <a:noFill/>
          <a:ln w="9525">
            <a:noFill/>
            <a:miter lim="800000"/>
            <a:headEnd/>
            <a:tailEnd/>
          </a:ln>
        </p:spPr>
        <p:txBody>
          <a:bodyPr>
            <a:spAutoFit/>
          </a:bodyPr>
          <a:lstStyle/>
          <a:p>
            <a:r>
              <a:rPr lang="en-US" sz="1400"/>
              <a:t>Item to perform the command on </a:t>
            </a:r>
          </a:p>
        </p:txBody>
      </p:sp>
      <p:cxnSp>
        <p:nvCxnSpPr>
          <p:cNvPr id="11" name="Straight Arrow Connector 10"/>
          <p:cNvCxnSpPr>
            <a:stCxn id="27656" idx="0"/>
          </p:cNvCxnSpPr>
          <p:nvPr/>
        </p:nvCxnSpPr>
        <p:spPr>
          <a:xfrm rot="16200000" flipV="1">
            <a:off x="6850062" y="2547938"/>
            <a:ext cx="339725" cy="863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658" name="TextBox 13"/>
          <p:cNvSpPr txBox="1">
            <a:spLocks noChangeArrowheads="1"/>
          </p:cNvSpPr>
          <p:nvPr/>
        </p:nvSpPr>
        <p:spPr bwMode="auto">
          <a:xfrm>
            <a:off x="5076825" y="4581525"/>
            <a:ext cx="3527425" cy="1600200"/>
          </a:xfrm>
          <a:prstGeom prst="rect">
            <a:avLst/>
          </a:prstGeom>
          <a:noFill/>
          <a:ln w="9525">
            <a:noFill/>
            <a:miter lim="800000"/>
            <a:headEnd/>
            <a:tailEnd/>
          </a:ln>
        </p:spPr>
        <p:txBody>
          <a:bodyPr>
            <a:spAutoFit/>
          </a:bodyPr>
          <a:lstStyle/>
          <a:p>
            <a:r>
              <a:rPr lang="en-US" sz="1400"/>
              <a:t>Typical Milestone built-in Item types:</a:t>
            </a:r>
          </a:p>
          <a:p>
            <a:pPr>
              <a:buFont typeface="Wingdings" pitchFamily="2" charset="2"/>
              <a:buChar char="Ø"/>
            </a:pPr>
            <a:r>
              <a:rPr lang="en-US" sz="1400"/>
              <a:t>Camera</a:t>
            </a:r>
          </a:p>
          <a:p>
            <a:pPr>
              <a:buFont typeface="Wingdings" pitchFamily="2" charset="2"/>
              <a:buChar char="Ø"/>
            </a:pPr>
            <a:r>
              <a:rPr lang="en-US" sz="1400"/>
              <a:t>Outputs (Dry contacts)</a:t>
            </a:r>
          </a:p>
          <a:p>
            <a:pPr>
              <a:buFont typeface="Wingdings" pitchFamily="2" charset="2"/>
              <a:buChar char="Ø"/>
            </a:pPr>
            <a:r>
              <a:rPr lang="en-US" sz="1400"/>
              <a:t>AUX</a:t>
            </a:r>
          </a:p>
          <a:p>
            <a:pPr>
              <a:buFont typeface="Wingdings" pitchFamily="2" charset="2"/>
              <a:buChar char="Ø"/>
            </a:pPr>
            <a:r>
              <a:rPr lang="en-US" sz="1400"/>
              <a:t>Presets</a:t>
            </a:r>
          </a:p>
          <a:p>
            <a:pPr>
              <a:buFont typeface="Wingdings" pitchFamily="2" charset="2"/>
              <a:buChar char="Ø"/>
            </a:pPr>
            <a:r>
              <a:rPr lang="en-US" sz="1400"/>
              <a:t>PTZ</a:t>
            </a:r>
          </a:p>
          <a:p>
            <a:pPr>
              <a:buFont typeface="Wingdings" pitchFamily="2" charset="2"/>
              <a:buChar char="Ø"/>
            </a:pPr>
            <a:r>
              <a:rPr lang="en-US" sz="1400"/>
              <a:t>User defined event</a:t>
            </a:r>
          </a:p>
        </p:txBody>
      </p:sp>
      <p:cxnSp>
        <p:nvCxnSpPr>
          <p:cNvPr id="15" name="Straight Arrow Connector 14"/>
          <p:cNvCxnSpPr>
            <a:stCxn id="27658" idx="0"/>
            <a:endCxn id="27656" idx="2"/>
          </p:cNvCxnSpPr>
          <p:nvPr/>
        </p:nvCxnSpPr>
        <p:spPr>
          <a:xfrm rot="5400000" flipH="1" flipV="1">
            <a:off x="6584157" y="3713956"/>
            <a:ext cx="1123950" cy="6111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dirty="0" smtClean="0"/>
              <a:t>Content</a:t>
            </a:r>
          </a:p>
        </p:txBody>
      </p:sp>
      <p:sp>
        <p:nvSpPr>
          <p:cNvPr id="8195" name="Content Placeholder 6"/>
          <p:cNvSpPr>
            <a:spLocks noGrp="1"/>
          </p:cNvSpPr>
          <p:nvPr>
            <p:ph idx="1"/>
          </p:nvPr>
        </p:nvSpPr>
        <p:spPr/>
        <p:txBody>
          <a:bodyPr/>
          <a:lstStyle/>
          <a:p>
            <a:pPr defTabSz="250825">
              <a:spcAft>
                <a:spcPts val="25"/>
              </a:spcAft>
            </a:pPr>
            <a:r>
              <a:rPr dirty="0" smtClean="0"/>
              <a:t>Introduction</a:t>
            </a:r>
            <a:endParaRPr lang="en-US" dirty="0" smtClean="0"/>
          </a:p>
          <a:p>
            <a:pPr defTabSz="250825">
              <a:spcAft>
                <a:spcPts val="25"/>
              </a:spcAft>
            </a:pPr>
            <a:r>
              <a:rPr lang="en-US" dirty="0" smtClean="0"/>
              <a:t>Product Overview </a:t>
            </a:r>
          </a:p>
          <a:p>
            <a:pPr defTabSz="250825">
              <a:spcAft>
                <a:spcPts val="25"/>
              </a:spcAft>
            </a:pPr>
            <a:r>
              <a:rPr dirty="0" smtClean="0"/>
              <a:t>Technical Introduction </a:t>
            </a:r>
          </a:p>
          <a:p>
            <a:pPr defTabSz="250825">
              <a:spcAft>
                <a:spcPts val="25"/>
              </a:spcAft>
            </a:pPr>
            <a:r>
              <a:rPr dirty="0" smtClean="0"/>
              <a:t>Summary</a:t>
            </a:r>
            <a:endParaRPr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Methodology Change</a:t>
            </a:r>
            <a:br>
              <a:rPr lang="en-US" smtClean="0"/>
            </a:br>
            <a:r>
              <a:rPr lang="en-US" sz="1600" smtClean="0"/>
              <a:t>Unification</a:t>
            </a:r>
            <a:endParaRPr lang="en-US" smtClean="0"/>
          </a:p>
        </p:txBody>
      </p:sp>
      <p:sp>
        <p:nvSpPr>
          <p:cNvPr id="28675" name="Content Placeholder 2"/>
          <p:cNvSpPr>
            <a:spLocks noGrp="1"/>
          </p:cNvSpPr>
          <p:nvPr>
            <p:ph idx="1"/>
          </p:nvPr>
        </p:nvSpPr>
        <p:spPr/>
        <p:txBody>
          <a:bodyPr/>
          <a:lstStyle/>
          <a:p>
            <a:pPr defTabSz="250825">
              <a:spcAft>
                <a:spcPts val="25"/>
              </a:spcAft>
            </a:pPr>
            <a:r>
              <a:rPr lang="en-US" sz="2000" smtClean="0"/>
              <a:t>Control and commands unified</a:t>
            </a:r>
          </a:p>
          <a:p>
            <a:pPr lvl="1" defTabSz="250825">
              <a:tabLst>
                <a:tab pos="266700" algn="l"/>
              </a:tabLst>
            </a:pPr>
            <a:r>
              <a:rPr lang="en-US" sz="1800" smtClean="0"/>
              <a:t>Activated same way across different Item types</a:t>
            </a:r>
          </a:p>
          <a:p>
            <a:pPr lvl="2" defTabSz="250825">
              <a:tabLst>
                <a:tab pos="266700" algn="l"/>
              </a:tabLst>
            </a:pPr>
            <a:r>
              <a:rPr lang="en-US" sz="1600" smtClean="0"/>
              <a:t>Camera, Output, Event, Matrix, other Plug-ins</a:t>
            </a:r>
          </a:p>
          <a:p>
            <a:pPr lvl="1" defTabSz="250825">
              <a:tabLst>
                <a:tab pos="266700" algn="l"/>
              </a:tabLst>
            </a:pPr>
            <a:r>
              <a:rPr lang="en-US" sz="1800" smtClean="0"/>
              <a:t>Allow end-user to chose what command to trigger on what item</a:t>
            </a:r>
          </a:p>
          <a:p>
            <a:pPr defTabSz="250825">
              <a:spcAft>
                <a:spcPts val="25"/>
              </a:spcAft>
            </a:pPr>
            <a:r>
              <a:rPr lang="en-US" sz="2000" smtClean="0"/>
              <a:t>Configuration Items unified</a:t>
            </a:r>
          </a:p>
          <a:p>
            <a:pPr lvl="1" defTabSz="250825">
              <a:tabLst>
                <a:tab pos="266700" algn="l"/>
              </a:tabLst>
            </a:pPr>
            <a:r>
              <a:rPr lang="en-US" sz="1800" smtClean="0"/>
              <a:t>Identification and usage of items inherited from same class</a:t>
            </a:r>
          </a:p>
          <a:p>
            <a:pPr lvl="1" defTabSz="250825">
              <a:tabLst>
                <a:tab pos="266700" algn="l"/>
              </a:tabLst>
            </a:pPr>
            <a:r>
              <a:rPr lang="en-US" sz="1800" smtClean="0"/>
              <a:t>User selection and stored identification works for all item types</a:t>
            </a:r>
          </a:p>
          <a:p>
            <a:pPr defTabSz="250825">
              <a:spcAft>
                <a:spcPts val="25"/>
              </a:spcAft>
            </a:pPr>
            <a:r>
              <a:rPr lang="en-US" sz="2000" smtClean="0"/>
              <a:t>Result:</a:t>
            </a:r>
          </a:p>
          <a:p>
            <a:pPr lvl="1" defTabSz="250825">
              <a:tabLst>
                <a:tab pos="266700" algn="l"/>
              </a:tabLst>
            </a:pPr>
            <a:r>
              <a:rPr lang="en-US" sz="1800" smtClean="0"/>
              <a:t>Unified commands can operate on unified Items</a:t>
            </a:r>
          </a:p>
          <a:p>
            <a:pPr lvl="1" defTabSz="250825">
              <a:tabLst>
                <a:tab pos="266700" algn="l"/>
              </a:tabLst>
            </a:pPr>
            <a:r>
              <a:rPr lang="en-US" sz="1800" smtClean="0"/>
              <a:t>Same support for</a:t>
            </a:r>
          </a:p>
          <a:p>
            <a:pPr lvl="2" defTabSz="250825">
              <a:tabLst>
                <a:tab pos="266700" algn="l"/>
              </a:tabLst>
            </a:pPr>
            <a:r>
              <a:rPr lang="en-US" sz="1600" smtClean="0"/>
              <a:t>Smart Client plug-in</a:t>
            </a:r>
          </a:p>
          <a:p>
            <a:pPr lvl="2" defTabSz="250825">
              <a:tabLst>
                <a:tab pos="266700" algn="l"/>
              </a:tabLst>
            </a:pPr>
            <a:r>
              <a:rPr lang="en-US" sz="1600" smtClean="0"/>
              <a:t>Event Server plug-in</a:t>
            </a:r>
          </a:p>
          <a:p>
            <a:pPr lvl="2" defTabSz="250825">
              <a:tabLst>
                <a:tab pos="266700" algn="l"/>
              </a:tabLst>
            </a:pPr>
            <a:r>
              <a:rPr lang="en-US" sz="1600" smtClean="0"/>
              <a:t>MIP .Net Library for standalone applications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t>MIP SDK content</a:t>
            </a:r>
            <a:br>
              <a:rPr lang="en-US" smtClean="0"/>
            </a:br>
            <a:r>
              <a:rPr lang="en-US" sz="1600" smtClean="0"/>
              <a:t>Documentation</a:t>
            </a:r>
          </a:p>
        </p:txBody>
      </p:sp>
      <p:sp>
        <p:nvSpPr>
          <p:cNvPr id="29699" name="Content Placeholder 3"/>
          <p:cNvSpPr>
            <a:spLocks noGrp="1"/>
          </p:cNvSpPr>
          <p:nvPr>
            <p:ph idx="1"/>
          </p:nvPr>
        </p:nvSpPr>
        <p:spPr>
          <a:xfrm>
            <a:off x="107950" y="1628775"/>
            <a:ext cx="2808288" cy="4178300"/>
          </a:xfrm>
        </p:spPr>
        <p:txBody>
          <a:bodyPr/>
          <a:lstStyle/>
          <a:p>
            <a:pPr defTabSz="250825">
              <a:spcAft>
                <a:spcPts val="25"/>
              </a:spcAft>
            </a:pPr>
            <a:r>
              <a:rPr lang="en-US" sz="2000" smtClean="0"/>
              <a:t>One UI contains all documentation</a:t>
            </a:r>
          </a:p>
          <a:p>
            <a:pPr defTabSz="250825">
              <a:spcAft>
                <a:spcPts val="25"/>
              </a:spcAft>
            </a:pPr>
            <a:r>
              <a:rPr lang="en-US" sz="2000" smtClean="0"/>
              <a:t>Search across notes and interface documentation</a:t>
            </a:r>
          </a:p>
          <a:p>
            <a:pPr defTabSz="250825">
              <a:spcAft>
                <a:spcPts val="25"/>
              </a:spcAft>
            </a:pPr>
            <a:r>
              <a:rPr lang="en-US" sz="2000" smtClean="0"/>
              <a:t>Documentation divided on key development approach</a:t>
            </a:r>
          </a:p>
          <a:p>
            <a:pPr lvl="1" defTabSz="250825">
              <a:tabLst>
                <a:tab pos="266700" algn="l"/>
              </a:tabLst>
            </a:pPr>
            <a:r>
              <a:rPr lang="en-US" sz="1600" smtClean="0"/>
              <a:t>Protocol </a:t>
            </a:r>
          </a:p>
          <a:p>
            <a:pPr lvl="1" defTabSz="250825">
              <a:tabLst>
                <a:tab pos="266700" algn="l"/>
              </a:tabLst>
            </a:pPr>
            <a:r>
              <a:rPr lang="en-US" sz="1600" smtClean="0"/>
              <a:t>Component</a:t>
            </a:r>
          </a:p>
          <a:p>
            <a:pPr lvl="1" defTabSz="250825">
              <a:tabLst>
                <a:tab pos="266700" algn="l"/>
              </a:tabLst>
            </a:pPr>
            <a:r>
              <a:rPr lang="en-US" sz="1600" smtClean="0"/>
              <a:t>Plug-in</a:t>
            </a:r>
          </a:p>
        </p:txBody>
      </p:sp>
      <p:pic>
        <p:nvPicPr>
          <p:cNvPr id="29700" name="Picture 2"/>
          <p:cNvPicPr>
            <a:picLocks noChangeAspect="1" noChangeArrowheads="1"/>
          </p:cNvPicPr>
          <p:nvPr/>
        </p:nvPicPr>
        <p:blipFill>
          <a:blip r:embed="rId2" cstate="print"/>
          <a:srcRect/>
          <a:stretch>
            <a:fillRect/>
          </a:stretch>
        </p:blipFill>
        <p:spPr bwMode="auto">
          <a:xfrm>
            <a:off x="3284538" y="1341438"/>
            <a:ext cx="5751512" cy="5111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MIP SDK content</a:t>
            </a:r>
            <a:br>
              <a:rPr lang="en-US" smtClean="0"/>
            </a:br>
            <a:r>
              <a:rPr lang="en-US" sz="1600" smtClean="0"/>
              <a:t>Documentation – Plug-in Integration</a:t>
            </a:r>
          </a:p>
        </p:txBody>
      </p:sp>
      <p:pic>
        <p:nvPicPr>
          <p:cNvPr id="30723" name="Picture 2"/>
          <p:cNvPicPr>
            <a:picLocks noChangeAspect="1" noChangeArrowheads="1"/>
          </p:cNvPicPr>
          <p:nvPr/>
        </p:nvPicPr>
        <p:blipFill>
          <a:blip r:embed="rId2" cstate="print"/>
          <a:srcRect/>
          <a:stretch>
            <a:fillRect/>
          </a:stretch>
        </p:blipFill>
        <p:spPr bwMode="auto">
          <a:xfrm>
            <a:off x="3348038" y="1381125"/>
            <a:ext cx="5707062" cy="5072063"/>
          </a:xfrm>
          <a:prstGeom prst="rect">
            <a:avLst/>
          </a:prstGeom>
          <a:noFill/>
          <a:ln w="9525">
            <a:noFill/>
            <a:miter lim="800000"/>
            <a:headEnd/>
            <a:tailEnd/>
          </a:ln>
        </p:spPr>
      </p:pic>
      <p:sp>
        <p:nvSpPr>
          <p:cNvPr id="30724" name="Content Placeholder 5"/>
          <p:cNvSpPr>
            <a:spLocks noGrp="1"/>
          </p:cNvSpPr>
          <p:nvPr>
            <p:ph idx="1"/>
          </p:nvPr>
        </p:nvSpPr>
        <p:spPr>
          <a:xfrm>
            <a:off x="107950" y="1628775"/>
            <a:ext cx="3355975" cy="4178300"/>
          </a:xfrm>
        </p:spPr>
        <p:txBody>
          <a:bodyPr/>
          <a:lstStyle/>
          <a:p>
            <a:pPr defTabSz="250825">
              <a:spcAft>
                <a:spcPts val="25"/>
              </a:spcAft>
            </a:pPr>
            <a:r>
              <a:rPr lang="en-US" sz="2000" smtClean="0"/>
              <a:t>Integration approach content</a:t>
            </a:r>
          </a:p>
          <a:p>
            <a:pPr lvl="1" defTabSz="250825">
              <a:tabLst>
                <a:tab pos="266700" algn="l"/>
              </a:tabLst>
            </a:pPr>
            <a:r>
              <a:rPr lang="en-US" sz="1800" smtClean="0"/>
              <a:t>Application catalogue</a:t>
            </a:r>
          </a:p>
          <a:p>
            <a:pPr lvl="1" defTabSz="250825">
              <a:tabLst>
                <a:tab pos="266700" algn="l"/>
              </a:tabLst>
            </a:pPr>
            <a:r>
              <a:rPr lang="en-US" sz="1800" smtClean="0"/>
              <a:t>Architecture notes</a:t>
            </a:r>
          </a:p>
          <a:p>
            <a:pPr lvl="1" defTabSz="250825">
              <a:tabLst>
                <a:tab pos="266700" algn="l"/>
              </a:tabLst>
            </a:pPr>
            <a:r>
              <a:rPr lang="en-US" sz="1800" smtClean="0"/>
              <a:t>Class reference documentation</a:t>
            </a:r>
          </a:p>
          <a:p>
            <a:pPr lvl="1" defTabSz="250825">
              <a:tabLst>
                <a:tab pos="266700" algn="l"/>
              </a:tabLst>
            </a:pPr>
            <a:r>
              <a:rPr lang="en-US" sz="1800" smtClean="0"/>
              <a:t>Getting started</a:t>
            </a:r>
          </a:p>
          <a:p>
            <a:pPr lvl="1" defTabSz="250825">
              <a:tabLst>
                <a:tab pos="266700" algn="l"/>
              </a:tabLst>
            </a:pPr>
            <a:r>
              <a:rPr lang="en-US" sz="1800" smtClean="0"/>
              <a:t>Samples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mtClean="0"/>
              <a:t>MIP SDK content</a:t>
            </a:r>
            <a:br>
              <a:rPr lang="en-US" smtClean="0"/>
            </a:br>
            <a:r>
              <a:rPr lang="en-US" sz="1600" smtClean="0"/>
              <a:t>Documentation - Search</a:t>
            </a:r>
          </a:p>
        </p:txBody>
      </p:sp>
      <p:sp>
        <p:nvSpPr>
          <p:cNvPr id="31747" name="Content Placeholder 3"/>
          <p:cNvSpPr>
            <a:spLocks noGrp="1"/>
          </p:cNvSpPr>
          <p:nvPr>
            <p:ph idx="1"/>
          </p:nvPr>
        </p:nvSpPr>
        <p:spPr>
          <a:xfrm>
            <a:off x="107950" y="1628775"/>
            <a:ext cx="3168650" cy="4178300"/>
          </a:xfrm>
        </p:spPr>
        <p:txBody>
          <a:bodyPr/>
          <a:lstStyle/>
          <a:p>
            <a:pPr defTabSz="250825">
              <a:spcAft>
                <a:spcPts val="25"/>
              </a:spcAft>
            </a:pPr>
            <a:r>
              <a:rPr lang="en-US" sz="2000" smtClean="0"/>
              <a:t>Sample: Search for ‘Preset’</a:t>
            </a:r>
          </a:p>
          <a:p>
            <a:pPr defTabSz="250825">
              <a:spcAft>
                <a:spcPts val="25"/>
              </a:spcAft>
            </a:pPr>
            <a:r>
              <a:rPr lang="en-US" sz="2000" smtClean="0"/>
              <a:t>Left hand side contains result</a:t>
            </a:r>
          </a:p>
          <a:p>
            <a:pPr defTabSz="250825">
              <a:spcAft>
                <a:spcPts val="25"/>
              </a:spcAft>
            </a:pPr>
            <a:r>
              <a:rPr lang="en-US" sz="2000" smtClean="0"/>
              <a:t>Right hand side contains selected result</a:t>
            </a:r>
          </a:p>
        </p:txBody>
      </p:sp>
      <p:pic>
        <p:nvPicPr>
          <p:cNvPr id="31748" name="Picture 2"/>
          <p:cNvPicPr>
            <a:picLocks noChangeAspect="1" noChangeArrowheads="1"/>
          </p:cNvPicPr>
          <p:nvPr/>
        </p:nvPicPr>
        <p:blipFill>
          <a:blip r:embed="rId2" cstate="print"/>
          <a:srcRect/>
          <a:stretch>
            <a:fillRect/>
          </a:stretch>
        </p:blipFill>
        <p:spPr bwMode="auto">
          <a:xfrm>
            <a:off x="3276600" y="1412875"/>
            <a:ext cx="5751513" cy="5111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MIP SDK content</a:t>
            </a:r>
            <a:br>
              <a:rPr lang="en-US" smtClean="0"/>
            </a:br>
            <a:r>
              <a:rPr lang="en-US" sz="1600" smtClean="0"/>
              <a:t>Samples</a:t>
            </a:r>
            <a:endParaRPr lang="en-US" smtClean="0"/>
          </a:p>
        </p:txBody>
      </p:sp>
      <p:sp>
        <p:nvSpPr>
          <p:cNvPr id="32771" name="Content Placeholder 2"/>
          <p:cNvSpPr>
            <a:spLocks noGrp="1"/>
          </p:cNvSpPr>
          <p:nvPr>
            <p:ph idx="1"/>
          </p:nvPr>
        </p:nvSpPr>
        <p:spPr>
          <a:xfrm>
            <a:off x="323850" y="1628775"/>
            <a:ext cx="3024188" cy="4178300"/>
          </a:xfrm>
        </p:spPr>
        <p:txBody>
          <a:bodyPr/>
          <a:lstStyle/>
          <a:p>
            <a:pPr defTabSz="250825">
              <a:spcAft>
                <a:spcPts val="25"/>
              </a:spcAft>
            </a:pPr>
            <a:r>
              <a:rPr lang="en-US" smtClean="0"/>
              <a:t>Protocol</a:t>
            </a:r>
          </a:p>
          <a:p>
            <a:pPr lvl="1" defTabSz="250825">
              <a:tabLst>
                <a:tab pos="266700" algn="l"/>
              </a:tabLst>
            </a:pPr>
            <a:r>
              <a:rPr lang="en-US" sz="2000" smtClean="0"/>
              <a:t>Event Generator</a:t>
            </a:r>
          </a:p>
          <a:p>
            <a:pPr lvl="1" defTabSz="250825">
              <a:tabLst>
                <a:tab pos="266700" algn="l"/>
              </a:tabLst>
            </a:pPr>
            <a:r>
              <a:rPr lang="en-US" sz="2000" smtClean="0"/>
              <a:t>Status Console</a:t>
            </a:r>
          </a:p>
          <a:p>
            <a:pPr lvl="1" defTabSz="250825">
              <a:tabLst>
                <a:tab pos="266700" algn="l"/>
              </a:tabLst>
            </a:pPr>
            <a:r>
              <a:rPr lang="en-US" sz="2000" smtClean="0"/>
              <a:t>Transact Client</a:t>
            </a:r>
          </a:p>
          <a:p>
            <a:pPr lvl="1" defTabSz="250825">
              <a:tabLst>
                <a:tab pos="266700" algn="l"/>
              </a:tabLst>
            </a:pPr>
            <a:r>
              <a:rPr lang="en-US" sz="2000" smtClean="0"/>
              <a:t>Generic Event</a:t>
            </a:r>
          </a:p>
          <a:p>
            <a:pPr lvl="1" defTabSz="250825">
              <a:tabLst>
                <a:tab pos="266700" algn="l"/>
              </a:tabLst>
            </a:pPr>
            <a:r>
              <a:rPr lang="en-US" sz="2000" smtClean="0"/>
              <a:t>TCP Viewer</a:t>
            </a:r>
          </a:p>
        </p:txBody>
      </p:sp>
      <p:sp>
        <p:nvSpPr>
          <p:cNvPr id="4" name="Content Placeholder 2"/>
          <p:cNvSpPr txBox="1">
            <a:spLocks/>
          </p:cNvSpPr>
          <p:nvPr/>
        </p:nvSpPr>
        <p:spPr bwMode="auto">
          <a:xfrm>
            <a:off x="3132138" y="1628775"/>
            <a:ext cx="3024187" cy="4178300"/>
          </a:xfrm>
          <a:prstGeom prst="rect">
            <a:avLst/>
          </a:prstGeom>
          <a:noFill/>
          <a:ln w="9525">
            <a:noFill/>
            <a:miter lim="800000"/>
            <a:headEnd/>
            <a:tailEnd/>
          </a:ln>
        </p:spPr>
        <p:txBody>
          <a:bodyPr/>
          <a:lstStyle/>
          <a:p>
            <a:pPr marL="266700" indent="-266700" defTabSz="252000" eaLnBrk="0" hangingPunct="0">
              <a:spcBef>
                <a:spcPct val="20000"/>
              </a:spcBef>
              <a:spcAft>
                <a:spcPts val="24"/>
              </a:spcAft>
              <a:buClr>
                <a:srgbClr val="77B2DD"/>
              </a:buClr>
              <a:buFont typeface="Wingdings" pitchFamily="2" charset="2"/>
              <a:buChar char="w"/>
              <a:tabLst>
                <a:tab pos="266700" algn="l"/>
              </a:tabLst>
              <a:defRPr/>
            </a:pPr>
            <a:r>
              <a:rPr lang="en-US" sz="2800" kern="0" dirty="0">
                <a:solidFill>
                  <a:srgbClr val="151515"/>
                </a:solidFill>
                <a:latin typeface="+mn-lt"/>
              </a:rPr>
              <a:t>Component</a:t>
            </a:r>
          </a:p>
          <a:p>
            <a:pPr marL="723900" lvl="1" indent="-266700" defTabSz="252000" eaLnBrk="0" hangingPunct="0">
              <a:spcBef>
                <a:spcPct val="20000"/>
              </a:spcBef>
              <a:spcAft>
                <a:spcPts val="24"/>
              </a:spcAft>
              <a:buClr>
                <a:srgbClr val="77B2DD"/>
              </a:buClr>
              <a:buFont typeface="Wingdings" pitchFamily="2" charset="2"/>
              <a:buChar char="w"/>
              <a:tabLst>
                <a:tab pos="266700" algn="l"/>
              </a:tabLst>
              <a:defRPr/>
            </a:pPr>
            <a:r>
              <a:rPr lang="en-US" sz="2000" kern="0" dirty="0">
                <a:solidFill>
                  <a:srgbClr val="151515"/>
                </a:solidFill>
                <a:latin typeface="+mn-lt"/>
              </a:rPr>
              <a:t>Configuration Access</a:t>
            </a:r>
          </a:p>
          <a:p>
            <a:pPr marL="723900" lvl="1" indent="-266700" defTabSz="252000" eaLnBrk="0" hangingPunct="0">
              <a:spcBef>
                <a:spcPct val="20000"/>
              </a:spcBef>
              <a:spcAft>
                <a:spcPts val="24"/>
              </a:spcAft>
              <a:buClr>
                <a:srgbClr val="77B2DD"/>
              </a:buClr>
              <a:buFont typeface="Wingdings" pitchFamily="2" charset="2"/>
              <a:buChar char="w"/>
              <a:tabLst>
                <a:tab pos="266700" algn="l"/>
              </a:tabLst>
              <a:defRPr/>
            </a:pPr>
            <a:r>
              <a:rPr lang="en-US" sz="2000" kern="0" dirty="0">
                <a:solidFill>
                  <a:srgbClr val="151515"/>
                </a:solidFill>
                <a:latin typeface="+mn-lt"/>
              </a:rPr>
              <a:t>Video Viewer</a:t>
            </a:r>
          </a:p>
          <a:p>
            <a:pPr marL="723900" lvl="1" indent="-266700" defTabSz="252000" eaLnBrk="0" hangingPunct="0">
              <a:spcBef>
                <a:spcPct val="20000"/>
              </a:spcBef>
              <a:spcAft>
                <a:spcPts val="24"/>
              </a:spcAft>
              <a:buClr>
                <a:srgbClr val="77B2DD"/>
              </a:buClr>
              <a:buFont typeface="Wingdings" pitchFamily="2" charset="2"/>
              <a:buChar char="w"/>
              <a:tabLst>
                <a:tab pos="266700" algn="l"/>
              </a:tabLst>
              <a:defRPr/>
            </a:pPr>
            <a:r>
              <a:rPr lang="en-US" sz="2000" kern="0" dirty="0">
                <a:solidFill>
                  <a:srgbClr val="151515"/>
                </a:solidFill>
                <a:latin typeface="+mn-lt"/>
              </a:rPr>
              <a:t>Event Generator</a:t>
            </a:r>
          </a:p>
          <a:p>
            <a:pPr marL="723900" lvl="1" indent="-266700" defTabSz="252000" eaLnBrk="0" hangingPunct="0">
              <a:spcBef>
                <a:spcPct val="20000"/>
              </a:spcBef>
              <a:spcAft>
                <a:spcPts val="24"/>
              </a:spcAft>
              <a:buClr>
                <a:srgbClr val="77B2DD"/>
              </a:buClr>
              <a:buFont typeface="Wingdings" pitchFamily="2" charset="2"/>
              <a:buChar char="w"/>
              <a:tabLst>
                <a:tab pos="266700" algn="l"/>
              </a:tabLst>
              <a:defRPr/>
            </a:pPr>
            <a:r>
              <a:rPr lang="en-US" sz="2000" kern="0" dirty="0">
                <a:solidFill>
                  <a:srgbClr val="151515"/>
                </a:solidFill>
                <a:latin typeface="+mn-lt"/>
              </a:rPr>
              <a:t>Central</a:t>
            </a:r>
          </a:p>
          <a:p>
            <a:pPr marL="723900" lvl="1" indent="-266700" defTabSz="252000" eaLnBrk="0" hangingPunct="0">
              <a:spcBef>
                <a:spcPct val="20000"/>
              </a:spcBef>
              <a:spcAft>
                <a:spcPts val="24"/>
              </a:spcAft>
              <a:buClr>
                <a:srgbClr val="77B2DD"/>
              </a:buClr>
              <a:buFont typeface="Wingdings" pitchFamily="2" charset="2"/>
              <a:buChar char="w"/>
              <a:tabLst>
                <a:tab pos="266700" algn="l"/>
              </a:tabLst>
              <a:defRPr/>
            </a:pPr>
            <a:r>
              <a:rPr lang="en-US" sz="2000" kern="0" dirty="0">
                <a:solidFill>
                  <a:srgbClr val="151515"/>
                </a:solidFill>
                <a:latin typeface="+mn-lt"/>
              </a:rPr>
              <a:t>Image Viewer</a:t>
            </a:r>
          </a:p>
        </p:txBody>
      </p:sp>
      <p:sp>
        <p:nvSpPr>
          <p:cNvPr id="5" name="Content Placeholder 2"/>
          <p:cNvSpPr txBox="1">
            <a:spLocks/>
          </p:cNvSpPr>
          <p:nvPr/>
        </p:nvSpPr>
        <p:spPr bwMode="auto">
          <a:xfrm>
            <a:off x="6011863" y="1628775"/>
            <a:ext cx="3024187" cy="4608513"/>
          </a:xfrm>
          <a:prstGeom prst="rect">
            <a:avLst/>
          </a:prstGeom>
          <a:noFill/>
          <a:ln w="9525">
            <a:noFill/>
            <a:miter lim="800000"/>
            <a:headEnd/>
            <a:tailEnd/>
          </a:ln>
        </p:spPr>
        <p:txBody>
          <a:bodyPr/>
          <a:lstStyle/>
          <a:p>
            <a:pPr marL="266700" indent="-266700" defTabSz="252000" eaLnBrk="0" hangingPunct="0">
              <a:spcBef>
                <a:spcPct val="20000"/>
              </a:spcBef>
              <a:spcAft>
                <a:spcPts val="24"/>
              </a:spcAft>
              <a:buClr>
                <a:srgbClr val="77B2DD"/>
              </a:buClr>
              <a:buFont typeface="Wingdings" pitchFamily="2" charset="2"/>
              <a:buChar char="w"/>
              <a:tabLst>
                <a:tab pos="266700" algn="l"/>
              </a:tabLst>
              <a:defRPr/>
            </a:pPr>
            <a:r>
              <a:rPr lang="en-US" sz="2800" kern="0" dirty="0">
                <a:solidFill>
                  <a:srgbClr val="151515"/>
                </a:solidFill>
                <a:latin typeface="+mn-lt"/>
              </a:rPr>
              <a:t>Plug-in</a:t>
            </a:r>
          </a:p>
          <a:p>
            <a:pPr marL="723900" lvl="1" indent="-266700" defTabSz="252000" eaLnBrk="0" hangingPunct="0">
              <a:spcBef>
                <a:spcPct val="20000"/>
              </a:spcBef>
              <a:spcAft>
                <a:spcPts val="24"/>
              </a:spcAft>
              <a:buClr>
                <a:srgbClr val="77B2DD"/>
              </a:buClr>
              <a:buFont typeface="Wingdings" pitchFamily="2" charset="2"/>
              <a:buChar char="w"/>
              <a:tabLst>
                <a:tab pos="266700" algn="l"/>
              </a:tabLst>
              <a:defRPr/>
            </a:pPr>
            <a:r>
              <a:rPr lang="en-US" kern="0" dirty="0">
                <a:solidFill>
                  <a:srgbClr val="151515"/>
                </a:solidFill>
                <a:latin typeface="+mn-lt"/>
              </a:rPr>
              <a:t>Access Control </a:t>
            </a:r>
          </a:p>
          <a:p>
            <a:pPr marL="723900" lvl="1" indent="-266700" defTabSz="252000" eaLnBrk="0" hangingPunct="0">
              <a:spcBef>
                <a:spcPct val="20000"/>
              </a:spcBef>
              <a:spcAft>
                <a:spcPts val="24"/>
              </a:spcAft>
              <a:buClr>
                <a:srgbClr val="77B2DD"/>
              </a:buClr>
              <a:buFont typeface="Wingdings" pitchFamily="2" charset="2"/>
              <a:buChar char="w"/>
              <a:tabLst>
                <a:tab pos="266700" algn="l"/>
              </a:tabLst>
              <a:defRPr/>
            </a:pPr>
            <a:r>
              <a:rPr lang="en-US" kern="0" dirty="0">
                <a:solidFill>
                  <a:srgbClr val="151515"/>
                </a:solidFill>
                <a:latin typeface="+mn-lt"/>
              </a:rPr>
              <a:t>Analytics Overlay </a:t>
            </a:r>
          </a:p>
          <a:p>
            <a:pPr marL="723900" lvl="1" indent="-266700" defTabSz="252000" eaLnBrk="0" hangingPunct="0">
              <a:spcBef>
                <a:spcPct val="20000"/>
              </a:spcBef>
              <a:spcAft>
                <a:spcPts val="24"/>
              </a:spcAft>
              <a:buClr>
                <a:srgbClr val="77B2DD"/>
              </a:buClr>
              <a:buFont typeface="Wingdings" pitchFamily="2" charset="2"/>
              <a:buChar char="w"/>
              <a:tabLst>
                <a:tab pos="266700" algn="l"/>
              </a:tabLst>
              <a:defRPr/>
            </a:pPr>
            <a:r>
              <a:rPr lang="en-US" kern="0" dirty="0">
                <a:solidFill>
                  <a:srgbClr val="151515"/>
                </a:solidFill>
                <a:latin typeface="+mn-lt"/>
              </a:rPr>
              <a:t>Video Preview </a:t>
            </a:r>
          </a:p>
          <a:p>
            <a:pPr marL="723900" lvl="1" indent="-266700" defTabSz="252000" eaLnBrk="0" hangingPunct="0">
              <a:spcBef>
                <a:spcPct val="20000"/>
              </a:spcBef>
              <a:spcAft>
                <a:spcPts val="24"/>
              </a:spcAft>
              <a:buClr>
                <a:srgbClr val="77B2DD"/>
              </a:buClr>
              <a:buFont typeface="Wingdings" pitchFamily="2" charset="2"/>
              <a:buChar char="w"/>
              <a:tabLst>
                <a:tab pos="266700" algn="l"/>
              </a:tabLst>
              <a:defRPr/>
            </a:pPr>
            <a:r>
              <a:rPr lang="en-US" kern="0" dirty="0">
                <a:solidFill>
                  <a:srgbClr val="151515"/>
                </a:solidFill>
                <a:latin typeface="+mn-lt"/>
              </a:rPr>
              <a:t>Video Replay </a:t>
            </a:r>
          </a:p>
          <a:p>
            <a:pPr marL="723900" lvl="1" indent="-266700" defTabSz="252000" eaLnBrk="0" hangingPunct="0">
              <a:spcBef>
                <a:spcPct val="20000"/>
              </a:spcBef>
              <a:spcAft>
                <a:spcPts val="24"/>
              </a:spcAft>
              <a:buClr>
                <a:srgbClr val="77B2DD"/>
              </a:buClr>
              <a:buFont typeface="Wingdings" pitchFamily="2" charset="2"/>
              <a:buChar char="w"/>
              <a:tabLst>
                <a:tab pos="266700" algn="l"/>
              </a:tabLst>
              <a:defRPr/>
            </a:pPr>
            <a:r>
              <a:rPr lang="en-US" kern="0" dirty="0">
                <a:solidFill>
                  <a:srgbClr val="151515"/>
                </a:solidFill>
                <a:latin typeface="+mn-lt"/>
              </a:rPr>
              <a:t>Server Side Carrousel </a:t>
            </a:r>
          </a:p>
          <a:p>
            <a:pPr marL="723900" lvl="1" indent="-266700" defTabSz="252000" eaLnBrk="0" hangingPunct="0">
              <a:spcBef>
                <a:spcPct val="20000"/>
              </a:spcBef>
              <a:spcAft>
                <a:spcPts val="24"/>
              </a:spcAft>
              <a:buClr>
                <a:srgbClr val="77B2DD"/>
              </a:buClr>
              <a:buFont typeface="Wingdings" pitchFamily="2" charset="2"/>
              <a:buChar char="w"/>
              <a:tabLst>
                <a:tab pos="266700" algn="l"/>
              </a:tabLst>
              <a:defRPr/>
            </a:pPr>
            <a:r>
              <a:rPr lang="en-US" kern="0" dirty="0">
                <a:solidFill>
                  <a:srgbClr val="151515"/>
                </a:solidFill>
                <a:latin typeface="+mn-lt"/>
              </a:rPr>
              <a:t>Data Source </a:t>
            </a:r>
          </a:p>
          <a:p>
            <a:pPr marL="723900" lvl="1" indent="-266700" defTabSz="252000" eaLnBrk="0" hangingPunct="0">
              <a:spcBef>
                <a:spcPct val="20000"/>
              </a:spcBef>
              <a:spcAft>
                <a:spcPts val="24"/>
              </a:spcAft>
              <a:buClr>
                <a:srgbClr val="77B2DD"/>
              </a:buClr>
              <a:buFont typeface="Wingdings" pitchFamily="2" charset="2"/>
              <a:buChar char="w"/>
              <a:tabLst>
                <a:tab pos="266700" algn="l"/>
              </a:tabLst>
              <a:defRPr/>
            </a:pPr>
            <a:r>
              <a:rPr lang="en-US" kern="0" dirty="0">
                <a:solidFill>
                  <a:srgbClr val="151515"/>
                </a:solidFill>
                <a:latin typeface="+mn-lt"/>
              </a:rPr>
              <a:t>Configuration Dump </a:t>
            </a:r>
          </a:p>
          <a:p>
            <a:pPr marL="723900" lvl="1" indent="-266700" defTabSz="252000" eaLnBrk="0" hangingPunct="0">
              <a:spcBef>
                <a:spcPct val="20000"/>
              </a:spcBef>
              <a:spcAft>
                <a:spcPts val="24"/>
              </a:spcAft>
              <a:buClr>
                <a:srgbClr val="77B2DD"/>
              </a:buClr>
              <a:buFont typeface="Wingdings" pitchFamily="2" charset="2"/>
              <a:buChar char="w"/>
              <a:tabLst>
                <a:tab pos="266700" algn="l"/>
              </a:tabLst>
              <a:defRPr/>
            </a:pPr>
            <a:r>
              <a:rPr lang="en-US" kern="0" dirty="0">
                <a:solidFill>
                  <a:srgbClr val="151515"/>
                </a:solidFill>
                <a:latin typeface="+mn-lt"/>
              </a:rPr>
              <a:t>Service Test </a:t>
            </a:r>
          </a:p>
          <a:p>
            <a:pPr marL="723900" lvl="1" indent="-266700" defTabSz="252000" eaLnBrk="0" hangingPunct="0">
              <a:spcBef>
                <a:spcPct val="20000"/>
              </a:spcBef>
              <a:spcAft>
                <a:spcPts val="24"/>
              </a:spcAft>
              <a:buClr>
                <a:srgbClr val="77B2DD"/>
              </a:buClr>
              <a:buFont typeface="Wingdings" pitchFamily="2" charset="2"/>
              <a:buChar char="w"/>
              <a:tabLst>
                <a:tab pos="266700" algn="l"/>
              </a:tabLst>
              <a:defRPr/>
            </a:pPr>
            <a:r>
              <a:rPr lang="en-US" kern="0" dirty="0">
                <a:solidFill>
                  <a:srgbClr val="151515"/>
                </a:solidFill>
                <a:latin typeface="+mn-lt"/>
              </a:rPr>
              <a:t>Message Tester </a:t>
            </a:r>
          </a:p>
          <a:p>
            <a:pPr marL="723900" lvl="1" indent="-266700" defTabSz="252000" eaLnBrk="0" hangingPunct="0">
              <a:spcBef>
                <a:spcPct val="20000"/>
              </a:spcBef>
              <a:spcAft>
                <a:spcPts val="24"/>
              </a:spcAft>
              <a:buClr>
                <a:srgbClr val="77B2DD"/>
              </a:buClr>
              <a:buFont typeface="Wingdings" pitchFamily="2" charset="2"/>
              <a:buChar char="w"/>
              <a:tabLst>
                <a:tab pos="266700" algn="l"/>
              </a:tabLst>
              <a:defRPr/>
            </a:pPr>
            <a:r>
              <a:rPr lang="en-US" kern="0" dirty="0">
                <a:solidFill>
                  <a:srgbClr val="151515"/>
                </a:solidFill>
                <a:latin typeface="+mn-lt"/>
              </a:rPr>
              <a:t>Smart Client Window Tool </a:t>
            </a:r>
          </a:p>
          <a:p>
            <a:pPr>
              <a:defRPr/>
            </a:pPr>
            <a:r>
              <a:rPr lang="en-US" dirty="0"/>
              <a:t/>
            </a:r>
            <a:br>
              <a:rPr lang="en-US" dirty="0"/>
            </a:br>
            <a:endParaRPr lang="en-US" kern="0" dirty="0">
              <a:solidFill>
                <a:srgbClr val="151515"/>
              </a:solidFill>
              <a:latin typeface="+mn-l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t>MIP SDK content</a:t>
            </a:r>
            <a:br>
              <a:rPr lang="en-US" smtClean="0"/>
            </a:br>
            <a:r>
              <a:rPr lang="en-US" sz="1600" smtClean="0"/>
              <a:t>Visual Studio templates</a:t>
            </a:r>
          </a:p>
        </p:txBody>
      </p:sp>
      <p:sp>
        <p:nvSpPr>
          <p:cNvPr id="33795" name="Content Placeholder 4"/>
          <p:cNvSpPr>
            <a:spLocks noGrp="1"/>
          </p:cNvSpPr>
          <p:nvPr>
            <p:ph idx="1"/>
          </p:nvPr>
        </p:nvSpPr>
        <p:spPr>
          <a:xfrm>
            <a:off x="323850" y="1628775"/>
            <a:ext cx="4248150" cy="4178300"/>
          </a:xfrm>
        </p:spPr>
        <p:txBody>
          <a:bodyPr/>
          <a:lstStyle/>
          <a:p>
            <a:pPr defTabSz="250825">
              <a:spcAft>
                <a:spcPts val="25"/>
              </a:spcAft>
            </a:pPr>
            <a:r>
              <a:rPr lang="en-US" sz="2000" smtClean="0"/>
              <a:t>Available for</a:t>
            </a:r>
          </a:p>
          <a:p>
            <a:pPr lvl="1" defTabSz="250825">
              <a:tabLst>
                <a:tab pos="266700" algn="l"/>
              </a:tabLst>
            </a:pPr>
            <a:r>
              <a:rPr lang="en-US" sz="1800" smtClean="0"/>
              <a:t>VS2010 – Plug-in</a:t>
            </a:r>
          </a:p>
          <a:p>
            <a:pPr lvl="1" defTabSz="250825">
              <a:tabLst>
                <a:tab pos="266700" algn="l"/>
              </a:tabLst>
            </a:pPr>
            <a:r>
              <a:rPr lang="en-US" sz="1800" smtClean="0"/>
              <a:t>VS2010 - Standalone</a:t>
            </a:r>
          </a:p>
          <a:p>
            <a:pPr defTabSz="250825">
              <a:spcAft>
                <a:spcPts val="25"/>
              </a:spcAft>
            </a:pPr>
            <a:r>
              <a:rPr lang="en-US" sz="2000" smtClean="0"/>
              <a:t>Contains all key classes to get started</a:t>
            </a:r>
          </a:p>
          <a:p>
            <a:pPr defTabSz="250825">
              <a:spcAft>
                <a:spcPts val="25"/>
              </a:spcAft>
            </a:pPr>
            <a:r>
              <a:rPr lang="en-US" sz="2000" smtClean="0"/>
              <a:t>Sample show how it looks when selecting name=“ABC”</a:t>
            </a:r>
          </a:p>
          <a:p>
            <a:pPr lvl="1" defTabSz="250825">
              <a:tabLst>
                <a:tab pos="266700" algn="l"/>
              </a:tabLst>
            </a:pPr>
            <a:r>
              <a:rPr lang="en-US" sz="1800" smtClean="0"/>
              <a:t>Class names modified</a:t>
            </a:r>
          </a:p>
          <a:p>
            <a:pPr lvl="1" defTabSz="250825">
              <a:tabLst>
                <a:tab pos="266700" algn="l"/>
              </a:tabLst>
            </a:pPr>
            <a:r>
              <a:rPr lang="en-US" sz="1800" smtClean="0"/>
              <a:t>GUIDs generated</a:t>
            </a:r>
          </a:p>
          <a:p>
            <a:pPr defTabSz="250825">
              <a:spcAft>
                <a:spcPts val="25"/>
              </a:spcAft>
            </a:pPr>
            <a:r>
              <a:rPr lang="en-US" sz="2000" smtClean="0"/>
              <a:t>Can build and execute directly</a:t>
            </a:r>
          </a:p>
        </p:txBody>
      </p:sp>
      <p:sp>
        <p:nvSpPr>
          <p:cNvPr id="33796" name="Picture 3"/>
          <p:cNvSpPr>
            <a:spLocks noChangeAspect="1" noChangeArrowheads="1"/>
          </p:cNvSpPr>
          <p:nvPr/>
        </p:nvSpPr>
        <p:spPr bwMode="auto">
          <a:xfrm>
            <a:off x="5364163" y="1557338"/>
            <a:ext cx="3419475" cy="4724400"/>
          </a:xfrm>
          <a:prstGeom prst="rect">
            <a:avLst/>
          </a:prstGeom>
          <a:noFill/>
          <a:ln w="9525">
            <a:noFill/>
            <a:miter lim="800000"/>
            <a:headEnd/>
            <a:tailEnd/>
          </a:ln>
        </p:spPr>
        <p:txBody>
          <a:bodyPr/>
          <a:lstStyle/>
          <a:p>
            <a:endParaRPr lang="en-US"/>
          </a:p>
        </p:txBody>
      </p:sp>
      <p:pic>
        <p:nvPicPr>
          <p:cNvPr id="33797" name="Picture 5" descr="E:\Picture1.png"/>
          <p:cNvPicPr>
            <a:picLocks noChangeAspect="1" noChangeArrowheads="1"/>
          </p:cNvPicPr>
          <p:nvPr/>
        </p:nvPicPr>
        <p:blipFill>
          <a:blip r:embed="rId2" cstate="print"/>
          <a:srcRect/>
          <a:stretch>
            <a:fillRect/>
          </a:stretch>
        </p:blipFill>
        <p:spPr bwMode="auto">
          <a:xfrm>
            <a:off x="5345113" y="1628775"/>
            <a:ext cx="3438525" cy="4743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t>MIP SDK</a:t>
            </a:r>
            <a:br>
              <a:rPr lang="en-US" smtClean="0"/>
            </a:br>
            <a:r>
              <a:rPr lang="en-US" sz="1600" smtClean="0"/>
              <a:t>Code sample - Video overlay</a:t>
            </a:r>
          </a:p>
        </p:txBody>
      </p:sp>
      <p:sp>
        <p:nvSpPr>
          <p:cNvPr id="34819" name="Content Placeholder 2"/>
          <p:cNvSpPr>
            <a:spLocks noGrp="1"/>
          </p:cNvSpPr>
          <p:nvPr>
            <p:ph idx="1"/>
          </p:nvPr>
        </p:nvSpPr>
        <p:spPr>
          <a:xfrm>
            <a:off x="323850" y="1341438"/>
            <a:ext cx="8280400" cy="4391025"/>
          </a:xfrm>
        </p:spPr>
        <p:txBody>
          <a:bodyPr/>
          <a:lstStyle/>
          <a:p>
            <a:pPr defTabSz="250825">
              <a:spcAft>
                <a:spcPts val="25"/>
              </a:spcAft>
            </a:pPr>
            <a:r>
              <a:rPr lang="en-US" sz="2400" dirty="0" smtClean="0"/>
              <a:t>Video overlay sample: Make a square on top of all available video being showed in the Smart Client</a:t>
            </a:r>
          </a:p>
          <a:p>
            <a:pPr defTabSz="250825">
              <a:spcAft>
                <a:spcPts val="25"/>
              </a:spcAft>
            </a:pPr>
            <a:r>
              <a:rPr lang="en-US" sz="2400" dirty="0" smtClean="0"/>
              <a:t>Steps:</a:t>
            </a:r>
          </a:p>
          <a:p>
            <a:pPr lvl="1" defTabSz="250825">
              <a:tabLst>
                <a:tab pos="266700" algn="l"/>
              </a:tabLst>
            </a:pPr>
            <a:r>
              <a:rPr lang="en-US" sz="2000" dirty="0" smtClean="0"/>
              <a:t>Create a new solution from template</a:t>
            </a:r>
          </a:p>
          <a:p>
            <a:pPr lvl="1" defTabSz="250825">
              <a:tabLst>
                <a:tab pos="266700" algn="l"/>
              </a:tabLst>
            </a:pPr>
            <a:r>
              <a:rPr lang="en-US" sz="2000" dirty="0" smtClean="0"/>
              <a:t>Add code contained in appendix A (5 steps)</a:t>
            </a:r>
          </a:p>
          <a:p>
            <a:pPr lvl="1" defTabSz="250825">
              <a:tabLst>
                <a:tab pos="266700" algn="l"/>
              </a:tabLst>
            </a:pPr>
            <a:r>
              <a:rPr lang="en-US" sz="2000" dirty="0" smtClean="0"/>
              <a:t>Total of </a:t>
            </a:r>
            <a:r>
              <a:rPr lang="en-US" sz="2000" dirty="0" err="1" smtClean="0"/>
              <a:t>apprx</a:t>
            </a:r>
            <a:r>
              <a:rPr lang="en-US" sz="2000" dirty="0" smtClean="0"/>
              <a:t> 75 lines of code</a:t>
            </a:r>
          </a:p>
          <a:p>
            <a:pPr defTabSz="250825">
              <a:spcAft>
                <a:spcPts val="25"/>
              </a:spcAft>
            </a:pPr>
            <a:r>
              <a:rPr lang="en-US" sz="2400" dirty="0" smtClean="0"/>
              <a:t>Sample shows:</a:t>
            </a:r>
          </a:p>
          <a:p>
            <a:pPr lvl="1" defTabSz="250825">
              <a:spcAft>
                <a:spcPts val="25"/>
              </a:spcAft>
              <a:tabLst>
                <a:tab pos="266700" algn="l"/>
              </a:tabLst>
            </a:pPr>
            <a:r>
              <a:rPr lang="en-US" sz="2000" dirty="0" smtClean="0"/>
              <a:t>Abstraction from Complex ActiveX interface and versions</a:t>
            </a:r>
          </a:p>
          <a:p>
            <a:pPr lvl="1" defTabSz="250825">
              <a:spcAft>
                <a:spcPts val="25"/>
              </a:spcAft>
              <a:tabLst>
                <a:tab pos="266700" algn="l"/>
              </a:tabLst>
            </a:pPr>
            <a:r>
              <a:rPr lang="en-US" sz="2000" dirty="0" smtClean="0"/>
              <a:t>Same interface available in Smart Client and MIP </a:t>
            </a:r>
            <a:r>
              <a:rPr lang="en-US" sz="2000" dirty="0" err="1" smtClean="0"/>
              <a:t>.Net</a:t>
            </a:r>
            <a:r>
              <a:rPr lang="en-US" sz="2000" dirty="0" smtClean="0"/>
              <a:t> Library</a:t>
            </a:r>
          </a:p>
          <a:p>
            <a:pPr lvl="1" defTabSz="250825">
              <a:spcAft>
                <a:spcPts val="25"/>
              </a:spcAft>
              <a:tabLst>
                <a:tab pos="266700" algn="l"/>
              </a:tabLst>
            </a:pPr>
            <a:r>
              <a:rPr lang="en-US" sz="2000" dirty="0" smtClean="0"/>
              <a:t>Demonstrate how to ‘hook’ on to all video being showed in the Smart Client (Main window, floating window, print, bookmark, …)</a:t>
            </a:r>
          </a:p>
          <a:p>
            <a:pPr lvl="1" defTabSz="250825">
              <a:tabLst>
                <a:tab pos="266700" algn="l"/>
              </a:tabLst>
            </a:pPr>
            <a:endParaRPr lang="en-US" dirty="0" smtClean="0"/>
          </a:p>
        </p:txBody>
      </p:sp>
      <p:pic>
        <p:nvPicPr>
          <p:cNvPr id="34820" name="Picture 4" descr="C:\Surveillance\MIPSDK\MIPSDK-1.0a\Components\MIPSDK\Documentation\MainHTA\images\sample_analyticsoverlay_2.JPG"/>
          <p:cNvPicPr>
            <a:picLocks noChangeAspect="1" noChangeArrowheads="1"/>
          </p:cNvPicPr>
          <p:nvPr/>
        </p:nvPicPr>
        <p:blipFill>
          <a:blip r:embed="rId3" cstate="print"/>
          <a:srcRect/>
          <a:stretch>
            <a:fillRect/>
          </a:stretch>
        </p:blipFill>
        <p:spPr bwMode="auto">
          <a:xfrm>
            <a:off x="6432550" y="2281238"/>
            <a:ext cx="2532063" cy="1435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defTabSz="250825">
              <a:spcAft>
                <a:spcPts val="25"/>
              </a:spcAft>
            </a:pPr>
            <a:r>
              <a:rPr lang="en-US" dirty="0" smtClean="0"/>
              <a:t>Summary</a:t>
            </a:r>
            <a:r>
              <a:rPr lang="en-US" dirty="0" smtClean="0"/>
              <a:t> </a:t>
            </a:r>
            <a:endParaRPr lang="en-US" dirty="0" smtClean="0"/>
          </a:p>
        </p:txBody>
      </p:sp>
      <p:sp>
        <p:nvSpPr>
          <p:cNvPr id="18435" name="Content Placeholder 6"/>
          <p:cNvSpPr>
            <a:spLocks noGrp="1"/>
          </p:cNvSpPr>
          <p:nvPr>
            <p:ph idx="1"/>
          </p:nvPr>
        </p:nvSpPr>
        <p:spPr/>
        <p:txBody>
          <a:bodyPr/>
          <a:lstStyle/>
          <a:p>
            <a:pPr defTabSz="250825">
              <a:spcAft>
                <a:spcPts val="25"/>
              </a:spcAft>
            </a:pPr>
            <a:r>
              <a:rPr lang="en-US" dirty="0" smtClean="0"/>
              <a:t>Key Messages</a:t>
            </a:r>
          </a:p>
          <a:p>
            <a:pPr defTabSz="250825">
              <a:spcAft>
                <a:spcPts val="25"/>
              </a:spcAft>
            </a:pPr>
            <a:r>
              <a:rPr lang="en-US" dirty="0" smtClean="0"/>
              <a:t>Key Benefits</a:t>
            </a:r>
          </a:p>
          <a:p>
            <a:pPr defTabSz="250825">
              <a:spcAft>
                <a:spcPts val="25"/>
              </a:spcAft>
            </a:pPr>
            <a:r>
              <a:rPr lang="en-US" dirty="0" smtClean="0"/>
              <a:t>Getting Started</a:t>
            </a:r>
          </a:p>
          <a:p>
            <a:pPr defTabSz="250825">
              <a:spcAft>
                <a:spcPts val="25"/>
              </a:spcAft>
            </a:pPr>
            <a:r>
              <a:rPr lang="en-US" dirty="0" smtClean="0"/>
              <a:t>Key Dates</a:t>
            </a:r>
          </a:p>
          <a:p>
            <a:pPr defTabSz="250825">
              <a:spcAft>
                <a:spcPts val="25"/>
              </a:spcAft>
            </a:pPr>
            <a:r>
              <a:rPr lang="en-US" dirty="0" smtClean="0"/>
              <a:t>Who to contact</a:t>
            </a:r>
          </a:p>
          <a:p>
            <a:pPr defTabSz="250825">
              <a:spcAft>
                <a:spcPts val="25"/>
              </a:spcAft>
            </a:pPr>
            <a:endParaRPr lang="en-US" dirty="0" smtClean="0"/>
          </a:p>
        </p:txBody>
      </p:sp>
    </p:spTree>
    <p:extLst>
      <p:ext uri="{BB962C8B-B14F-4D97-AF65-F5344CB8AC3E}">
        <p14:creationId xmlns:p14="http://schemas.microsoft.com/office/powerpoint/2010/main" val="8552295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6"/>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78000"/>
                    </a14:imgEffect>
                  </a14:imgLayer>
                </a14:imgProps>
              </a:ext>
            </a:extLst>
          </a:blip>
          <a:srcRect/>
          <a:stretch>
            <a:fillRect/>
          </a:stretch>
        </p:blipFill>
        <p:spPr bwMode="auto">
          <a:xfrm>
            <a:off x="5076056" y="3716338"/>
            <a:ext cx="4022725" cy="2854325"/>
          </a:xfrm>
          <a:prstGeom prst="rect">
            <a:avLst/>
          </a:prstGeom>
          <a:noFill/>
          <a:ln w="9525">
            <a:noFill/>
            <a:miter lim="800000"/>
            <a:headEnd/>
            <a:tailEnd/>
          </a:ln>
        </p:spPr>
      </p:pic>
      <p:sp>
        <p:nvSpPr>
          <p:cNvPr id="34818" name="Title 1"/>
          <p:cNvSpPr>
            <a:spLocks noGrp="1"/>
          </p:cNvSpPr>
          <p:nvPr>
            <p:ph type="title"/>
          </p:nvPr>
        </p:nvSpPr>
        <p:spPr/>
        <p:txBody>
          <a:bodyPr/>
          <a:lstStyle/>
          <a:p>
            <a:r>
              <a:rPr lang="en-US" dirty="0" smtClean="0"/>
              <a:t>Key Messages</a:t>
            </a:r>
            <a:r>
              <a:rPr lang="en-US" dirty="0" smtClean="0"/>
              <a:t/>
            </a:r>
            <a:br>
              <a:rPr lang="en-US" dirty="0" smtClean="0"/>
            </a:br>
            <a:r>
              <a:rPr lang="en-US" sz="1600" dirty="0" smtClean="0"/>
              <a:t>MIP SDK 1.0</a:t>
            </a:r>
            <a:endParaRPr lang="en-US" sz="1600" dirty="0" smtClean="0"/>
          </a:p>
        </p:txBody>
      </p:sp>
      <p:sp>
        <p:nvSpPr>
          <p:cNvPr id="5" name="Rounded Rectangle 4"/>
          <p:cNvSpPr/>
          <p:nvPr/>
        </p:nvSpPr>
        <p:spPr>
          <a:xfrm>
            <a:off x="895617" y="4478361"/>
            <a:ext cx="7418219" cy="839172"/>
          </a:xfrm>
          <a:prstGeom prst="roundRect">
            <a:avLst>
              <a:gd name="adj" fmla="val 871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 name="Rounded Rectangle 5"/>
          <p:cNvSpPr/>
          <p:nvPr/>
        </p:nvSpPr>
        <p:spPr>
          <a:xfrm>
            <a:off x="895617" y="3502089"/>
            <a:ext cx="7418219" cy="839172"/>
          </a:xfrm>
          <a:prstGeom prst="roundRect">
            <a:avLst>
              <a:gd name="adj" fmla="val 871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 name="Rounded Rectangle 6"/>
          <p:cNvSpPr/>
          <p:nvPr/>
        </p:nvSpPr>
        <p:spPr>
          <a:xfrm>
            <a:off x="895617" y="2534239"/>
            <a:ext cx="7418219" cy="839172"/>
          </a:xfrm>
          <a:prstGeom prst="roundRect">
            <a:avLst>
              <a:gd name="adj" fmla="val 871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8" name="Rounded Rectangle 7"/>
          <p:cNvSpPr/>
          <p:nvPr/>
        </p:nvSpPr>
        <p:spPr>
          <a:xfrm>
            <a:off x="895617" y="1573211"/>
            <a:ext cx="7418220" cy="839172"/>
          </a:xfrm>
          <a:prstGeom prst="roundRect">
            <a:avLst>
              <a:gd name="adj" fmla="val 871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3" name="Pentagon 12"/>
          <p:cNvSpPr/>
          <p:nvPr/>
        </p:nvSpPr>
        <p:spPr>
          <a:xfrm>
            <a:off x="895617" y="1573211"/>
            <a:ext cx="2236223" cy="839172"/>
          </a:xfrm>
          <a:prstGeom prst="homePlate">
            <a:avLst>
              <a:gd name="adj" fmla="val 30689"/>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Supports a multitude of </a:t>
            </a:r>
            <a:br>
              <a:rPr lang="en-US" sz="1400" dirty="0" smtClean="0"/>
            </a:br>
            <a:r>
              <a:rPr lang="en-US" sz="1400" dirty="0" smtClean="0"/>
              <a:t>integration methods</a:t>
            </a:r>
            <a:endParaRPr lang="en-US" sz="1400" dirty="0"/>
          </a:p>
        </p:txBody>
      </p:sp>
      <p:sp>
        <p:nvSpPr>
          <p:cNvPr id="14" name="Pentagon 13"/>
          <p:cNvSpPr/>
          <p:nvPr/>
        </p:nvSpPr>
        <p:spPr>
          <a:xfrm>
            <a:off x="895617" y="2517820"/>
            <a:ext cx="2236223" cy="839172"/>
          </a:xfrm>
          <a:prstGeom prst="homePlate">
            <a:avLst>
              <a:gd name="adj" fmla="val 30689"/>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A world of innovative possibilities</a:t>
            </a:r>
          </a:p>
        </p:txBody>
      </p:sp>
      <p:sp>
        <p:nvSpPr>
          <p:cNvPr id="15" name="Pentagon 14"/>
          <p:cNvSpPr/>
          <p:nvPr/>
        </p:nvSpPr>
        <p:spPr>
          <a:xfrm>
            <a:off x="895617" y="3502089"/>
            <a:ext cx="2236223" cy="839172"/>
          </a:xfrm>
          <a:prstGeom prst="homePlate">
            <a:avLst>
              <a:gd name="adj" fmla="val 30689"/>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Comprehensive development framework</a:t>
            </a:r>
            <a:endParaRPr lang="en-US" sz="1400" dirty="0"/>
          </a:p>
        </p:txBody>
      </p:sp>
      <p:sp>
        <p:nvSpPr>
          <p:cNvPr id="16" name="Pentagon 15"/>
          <p:cNvSpPr/>
          <p:nvPr/>
        </p:nvSpPr>
        <p:spPr>
          <a:xfrm>
            <a:off x="895617" y="4478361"/>
            <a:ext cx="2236223" cy="839172"/>
          </a:xfrm>
          <a:prstGeom prst="homePlate">
            <a:avLst>
              <a:gd name="adj" fmla="val 30689"/>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Develop once </a:t>
            </a:r>
            <a:br>
              <a:rPr lang="en-US" sz="1400" dirty="0" smtClean="0"/>
            </a:br>
            <a:r>
              <a:rPr lang="en-US" sz="1400" dirty="0" smtClean="0"/>
              <a:t>- apply on all</a:t>
            </a:r>
            <a:endParaRPr lang="en-US" sz="1400" dirty="0"/>
          </a:p>
        </p:txBody>
      </p:sp>
      <p:sp>
        <p:nvSpPr>
          <p:cNvPr id="21" name="TextBox 20"/>
          <p:cNvSpPr txBox="1"/>
          <p:nvPr/>
        </p:nvSpPr>
        <p:spPr>
          <a:xfrm>
            <a:off x="3476165" y="3482070"/>
            <a:ext cx="4902921" cy="879215"/>
          </a:xfrm>
          <a:prstGeom prst="rect">
            <a:avLst/>
          </a:prstGeom>
          <a:noFill/>
        </p:spPr>
        <p:txBody>
          <a:bodyPr wrap="square" rtlCol="0" anchor="ctr">
            <a:spAutoFit/>
          </a:bodyPr>
          <a:lstStyle/>
          <a:p>
            <a:pPr marL="179388" lvl="1" indent="-179388">
              <a:lnSpc>
                <a:spcPts val="1300"/>
              </a:lnSpc>
              <a:spcBef>
                <a:spcPct val="20000"/>
              </a:spcBef>
              <a:buClr>
                <a:srgbClr val="77B2DD"/>
              </a:buClr>
              <a:buFont typeface="Wingdings" pitchFamily="2" charset="2"/>
              <a:buChar char="w"/>
              <a:tabLst>
                <a:tab pos="179388" algn="l"/>
              </a:tabLst>
            </a:pPr>
            <a:r>
              <a:rPr lang="en-US" sz="1300" kern="0" dirty="0" smtClean="0">
                <a:solidFill>
                  <a:srgbClr val="000000"/>
                </a:solidFill>
                <a:latin typeface="Arial"/>
              </a:rPr>
              <a:t>Extensive documentation with application and code samples </a:t>
            </a:r>
          </a:p>
          <a:p>
            <a:pPr marL="179388" lvl="1" indent="-179388">
              <a:lnSpc>
                <a:spcPts val="1300"/>
              </a:lnSpc>
              <a:spcBef>
                <a:spcPct val="20000"/>
              </a:spcBef>
              <a:buClr>
                <a:srgbClr val="77B2DD"/>
              </a:buClr>
              <a:buFont typeface="Wingdings" pitchFamily="2" charset="2"/>
              <a:buChar char="w"/>
              <a:tabLst>
                <a:tab pos="179388" algn="l"/>
              </a:tabLst>
            </a:pPr>
            <a:r>
              <a:rPr lang="en-US" sz="1300" kern="0" dirty="0" smtClean="0">
                <a:solidFill>
                  <a:srgbClr val="000000"/>
                </a:solidFill>
                <a:latin typeface="Arial"/>
              </a:rPr>
              <a:t>Toolbox with proven Milestone libraries and code components</a:t>
            </a:r>
          </a:p>
          <a:p>
            <a:pPr marL="179388" lvl="1" indent="-179388">
              <a:lnSpc>
                <a:spcPts val="1300"/>
              </a:lnSpc>
              <a:spcBef>
                <a:spcPct val="20000"/>
              </a:spcBef>
              <a:buClr>
                <a:srgbClr val="77B2DD"/>
              </a:buClr>
              <a:buFont typeface="Wingdings" pitchFamily="2" charset="2"/>
              <a:buChar char="w"/>
              <a:tabLst>
                <a:tab pos="179388" algn="l"/>
              </a:tabLst>
            </a:pPr>
            <a:r>
              <a:rPr lang="en-US" sz="1300" kern="0" dirty="0" smtClean="0">
                <a:solidFill>
                  <a:srgbClr val="000000"/>
                </a:solidFill>
                <a:latin typeface="Arial"/>
              </a:rPr>
              <a:t>Visual Studio project templates</a:t>
            </a:r>
          </a:p>
          <a:p>
            <a:pPr marL="179388" lvl="1" indent="-179388">
              <a:lnSpc>
                <a:spcPts val="1300"/>
              </a:lnSpc>
              <a:spcBef>
                <a:spcPct val="20000"/>
              </a:spcBef>
              <a:buClr>
                <a:srgbClr val="77B2DD"/>
              </a:buClr>
              <a:buFont typeface="Wingdings" pitchFamily="2" charset="2"/>
              <a:buChar char="w"/>
              <a:tabLst>
                <a:tab pos="179388" algn="l"/>
              </a:tabLst>
            </a:pPr>
            <a:r>
              <a:rPr lang="en-US" sz="1300" kern="0" dirty="0" smtClean="0">
                <a:solidFill>
                  <a:srgbClr val="000000"/>
                </a:solidFill>
                <a:latin typeface="Arial"/>
              </a:rPr>
              <a:t>Development tool (traces, program logs, etc.)</a:t>
            </a:r>
          </a:p>
        </p:txBody>
      </p:sp>
      <p:sp>
        <p:nvSpPr>
          <p:cNvPr id="22" name="TextBox 21"/>
          <p:cNvSpPr txBox="1"/>
          <p:nvPr/>
        </p:nvSpPr>
        <p:spPr>
          <a:xfrm>
            <a:off x="3476165" y="4558624"/>
            <a:ext cx="4837671" cy="678647"/>
          </a:xfrm>
          <a:prstGeom prst="rect">
            <a:avLst/>
          </a:prstGeom>
          <a:noFill/>
        </p:spPr>
        <p:txBody>
          <a:bodyPr wrap="square" rtlCol="0" anchor="ctr">
            <a:spAutoFit/>
          </a:bodyPr>
          <a:lstStyle/>
          <a:p>
            <a:pPr marL="179388" lvl="1" indent="-179388">
              <a:lnSpc>
                <a:spcPts val="1300"/>
              </a:lnSpc>
              <a:spcBef>
                <a:spcPct val="20000"/>
              </a:spcBef>
              <a:buClr>
                <a:srgbClr val="77B2DD"/>
              </a:buClr>
              <a:buFont typeface="Wingdings" pitchFamily="2" charset="2"/>
              <a:buChar char="w"/>
              <a:tabLst>
                <a:tab pos="179388" algn="l"/>
              </a:tabLst>
            </a:pPr>
            <a:r>
              <a:rPr lang="en-US" sz="1300" kern="0" dirty="0" smtClean="0">
                <a:solidFill>
                  <a:srgbClr val="000000"/>
                </a:solidFill>
                <a:latin typeface="Arial"/>
              </a:rPr>
              <a:t>Unified interface to </a:t>
            </a:r>
            <a:r>
              <a:rPr lang="en-US" sz="1300" kern="0" smtClean="0">
                <a:solidFill>
                  <a:srgbClr val="000000"/>
                </a:solidFill>
                <a:latin typeface="Arial"/>
              </a:rPr>
              <a:t>all Milestone </a:t>
            </a:r>
            <a:r>
              <a:rPr lang="en-US" sz="1300" kern="0" dirty="0" smtClean="0">
                <a:solidFill>
                  <a:srgbClr val="000000"/>
                </a:solidFill>
                <a:latin typeface="Arial"/>
              </a:rPr>
              <a:t>XProtect VMS products</a:t>
            </a:r>
          </a:p>
          <a:p>
            <a:pPr marL="179388" lvl="1" indent="-179388">
              <a:lnSpc>
                <a:spcPts val="1300"/>
              </a:lnSpc>
              <a:spcBef>
                <a:spcPct val="20000"/>
              </a:spcBef>
              <a:buClr>
                <a:srgbClr val="77B2DD"/>
              </a:buClr>
              <a:buFont typeface="Wingdings" pitchFamily="2" charset="2"/>
              <a:buChar char="w"/>
              <a:tabLst>
                <a:tab pos="179388" algn="l"/>
              </a:tabLst>
            </a:pPr>
            <a:r>
              <a:rPr lang="en-US" sz="1300" kern="0" dirty="0" smtClean="0">
                <a:solidFill>
                  <a:srgbClr val="000000"/>
                </a:solidFill>
                <a:latin typeface="Arial"/>
              </a:rPr>
              <a:t>Forward compatible – release agnostic</a:t>
            </a:r>
          </a:p>
          <a:p>
            <a:pPr marL="179388" lvl="1" indent="-179388">
              <a:lnSpc>
                <a:spcPts val="1300"/>
              </a:lnSpc>
              <a:spcBef>
                <a:spcPct val="20000"/>
              </a:spcBef>
              <a:buClr>
                <a:srgbClr val="77B2DD"/>
              </a:buClr>
              <a:buFont typeface="Wingdings" pitchFamily="2" charset="2"/>
              <a:buChar char="w"/>
              <a:tabLst>
                <a:tab pos="179388" algn="l"/>
              </a:tabLst>
            </a:pPr>
            <a:r>
              <a:rPr lang="en-US" sz="1300" kern="0" dirty="0" smtClean="0">
                <a:solidFill>
                  <a:srgbClr val="000000"/>
                </a:solidFill>
                <a:latin typeface="Arial"/>
              </a:rPr>
              <a:t>Automatic access to new capabilities</a:t>
            </a:r>
          </a:p>
        </p:txBody>
      </p:sp>
      <p:sp>
        <p:nvSpPr>
          <p:cNvPr id="23" name="TextBox 22"/>
          <p:cNvSpPr txBox="1"/>
          <p:nvPr/>
        </p:nvSpPr>
        <p:spPr>
          <a:xfrm>
            <a:off x="3476165" y="2519797"/>
            <a:ext cx="4858805" cy="879215"/>
          </a:xfrm>
          <a:prstGeom prst="rect">
            <a:avLst/>
          </a:prstGeom>
          <a:noFill/>
        </p:spPr>
        <p:txBody>
          <a:bodyPr wrap="square" rtlCol="0" anchor="ctr">
            <a:spAutoFit/>
          </a:bodyPr>
          <a:lstStyle/>
          <a:p>
            <a:pPr marL="179388" lvl="1" indent="-179388">
              <a:lnSpc>
                <a:spcPts val="1300"/>
              </a:lnSpc>
              <a:spcBef>
                <a:spcPct val="20000"/>
              </a:spcBef>
              <a:buClr>
                <a:srgbClr val="77B2DD"/>
              </a:buClr>
              <a:buFont typeface="Wingdings" pitchFamily="2" charset="2"/>
              <a:buChar char="w"/>
              <a:tabLst>
                <a:tab pos="179388" algn="l"/>
              </a:tabLst>
            </a:pPr>
            <a:r>
              <a:rPr lang="en-US" sz="1300" dirty="0" smtClean="0"/>
              <a:t>Extensive video and event</a:t>
            </a:r>
            <a:r>
              <a:rPr lang="en-US" sz="1300" strike="sngStrike" dirty="0" smtClean="0"/>
              <a:t>s</a:t>
            </a:r>
            <a:r>
              <a:rPr lang="en-US" sz="1300" dirty="0" smtClean="0"/>
              <a:t> handling capabilities</a:t>
            </a:r>
          </a:p>
          <a:p>
            <a:pPr marL="179388" lvl="1" indent="-179388">
              <a:lnSpc>
                <a:spcPts val="1300"/>
              </a:lnSpc>
              <a:spcBef>
                <a:spcPct val="20000"/>
              </a:spcBef>
              <a:buClr>
                <a:srgbClr val="77B2DD"/>
              </a:buClr>
              <a:buFont typeface="Wingdings" pitchFamily="2" charset="2"/>
              <a:buChar char="w"/>
              <a:tabLst>
                <a:tab pos="179388" algn="l"/>
              </a:tabLst>
            </a:pPr>
            <a:r>
              <a:rPr lang="en-US" sz="1300" kern="0" dirty="0" smtClean="0">
                <a:solidFill>
                  <a:srgbClr val="000000"/>
                </a:solidFill>
                <a:latin typeface="Arial"/>
              </a:rPr>
              <a:t>Dynamic video overlaying possibilities</a:t>
            </a:r>
          </a:p>
          <a:p>
            <a:pPr marL="179388" lvl="1" indent="-179388">
              <a:lnSpc>
                <a:spcPts val="1300"/>
              </a:lnSpc>
              <a:spcBef>
                <a:spcPct val="20000"/>
              </a:spcBef>
              <a:buClr>
                <a:srgbClr val="77B2DD"/>
              </a:buClr>
              <a:buFont typeface="Wingdings" pitchFamily="2" charset="2"/>
              <a:buChar char="w"/>
              <a:tabLst>
                <a:tab pos="179388" algn="l"/>
              </a:tabLst>
            </a:pPr>
            <a:r>
              <a:rPr lang="en-US" sz="1300" kern="0" dirty="0" smtClean="0">
                <a:solidFill>
                  <a:srgbClr val="000000"/>
                </a:solidFill>
                <a:latin typeface="Arial"/>
              </a:rPr>
              <a:t>Server side MIP integration</a:t>
            </a:r>
          </a:p>
          <a:p>
            <a:pPr marL="179388" lvl="1" indent="-179388">
              <a:lnSpc>
                <a:spcPts val="1300"/>
              </a:lnSpc>
              <a:spcBef>
                <a:spcPct val="20000"/>
              </a:spcBef>
              <a:buClr>
                <a:srgbClr val="77B2DD"/>
              </a:buClr>
              <a:buFont typeface="Wingdings" pitchFamily="2" charset="2"/>
              <a:buChar char="w"/>
              <a:tabLst>
                <a:tab pos="179388" algn="l"/>
              </a:tabLst>
            </a:pPr>
            <a:r>
              <a:rPr lang="en-US" sz="1300" kern="0" dirty="0" smtClean="0">
                <a:solidFill>
                  <a:srgbClr val="000000"/>
                </a:solidFill>
                <a:latin typeface="Arial"/>
              </a:rPr>
              <a:t>Unique intra MIP plug-in communication</a:t>
            </a:r>
          </a:p>
        </p:txBody>
      </p:sp>
      <p:sp>
        <p:nvSpPr>
          <p:cNvPr id="24" name="TextBox 23"/>
          <p:cNvSpPr txBox="1"/>
          <p:nvPr/>
        </p:nvSpPr>
        <p:spPr>
          <a:xfrm>
            <a:off x="3476165" y="1598103"/>
            <a:ext cx="4902921" cy="839204"/>
          </a:xfrm>
          <a:prstGeom prst="rect">
            <a:avLst/>
          </a:prstGeom>
          <a:noFill/>
        </p:spPr>
        <p:txBody>
          <a:bodyPr wrap="square" rtlCol="0" anchor="ctr">
            <a:spAutoFit/>
          </a:bodyPr>
          <a:lstStyle/>
          <a:p>
            <a:pPr marL="179388" lvl="1" indent="-179388">
              <a:lnSpc>
                <a:spcPts val="1300"/>
              </a:lnSpc>
              <a:spcBef>
                <a:spcPct val="20000"/>
              </a:spcBef>
              <a:buClr>
                <a:srgbClr val="77B2DD"/>
              </a:buClr>
              <a:buFont typeface="Wingdings" pitchFamily="2" charset="2"/>
              <a:buChar char="w"/>
              <a:tabLst>
                <a:tab pos="179388" algn="l"/>
              </a:tabLst>
            </a:pPr>
            <a:r>
              <a:rPr lang="en-US" sz="1300" kern="0" dirty="0" smtClean="0">
                <a:solidFill>
                  <a:srgbClr val="000000"/>
                </a:solidFill>
                <a:latin typeface="Arial"/>
              </a:rPr>
              <a:t>Multiple integration layers with different levels of abstraction</a:t>
            </a:r>
          </a:p>
          <a:p>
            <a:pPr marL="179388" lvl="1" indent="-179388">
              <a:lnSpc>
                <a:spcPts val="1300"/>
              </a:lnSpc>
              <a:spcBef>
                <a:spcPct val="20000"/>
              </a:spcBef>
              <a:buClr>
                <a:srgbClr val="77B2DD"/>
              </a:buClr>
              <a:buFont typeface="Wingdings" pitchFamily="2" charset="2"/>
              <a:buChar char="w"/>
              <a:tabLst>
                <a:tab pos="179388" algn="l"/>
              </a:tabLst>
            </a:pPr>
            <a:r>
              <a:rPr lang="en-US" sz="1300" kern="0" dirty="0" smtClean="0">
                <a:solidFill>
                  <a:srgbClr val="000000"/>
                </a:solidFill>
                <a:latin typeface="Arial"/>
              </a:rPr>
              <a:t>Facilitates different types of application / systems integrations</a:t>
            </a:r>
          </a:p>
          <a:p>
            <a:pPr marL="179388" lvl="1" indent="-179388">
              <a:lnSpc>
                <a:spcPts val="1300"/>
              </a:lnSpc>
              <a:spcBef>
                <a:spcPct val="20000"/>
              </a:spcBef>
              <a:buClr>
                <a:srgbClr val="77B2DD"/>
              </a:buClr>
              <a:buFont typeface="Wingdings" pitchFamily="2" charset="2"/>
              <a:buChar char="w"/>
              <a:tabLst>
                <a:tab pos="179388" algn="l"/>
              </a:tabLst>
            </a:pPr>
            <a:r>
              <a:rPr lang="en-US" sz="1300" kern="0" dirty="0" smtClean="0">
                <a:solidFill>
                  <a:srgbClr val="000000"/>
                </a:solidFill>
                <a:latin typeface="Arial"/>
              </a:rPr>
              <a:t>MIP plug-in enables seamless application integration that gives an ultimate user experience </a:t>
            </a:r>
          </a:p>
        </p:txBody>
      </p:sp>
    </p:spTree>
    <p:extLst>
      <p:ext uri="{BB962C8B-B14F-4D97-AF65-F5344CB8AC3E}">
        <p14:creationId xmlns:p14="http://schemas.microsoft.com/office/powerpoint/2010/main" val="29278961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2"/>
          <p:cNvSpPr>
            <a:spLocks noGrp="1"/>
          </p:cNvSpPr>
          <p:nvPr>
            <p:ph type="title"/>
          </p:nvPr>
        </p:nvSpPr>
        <p:spPr/>
        <p:txBody>
          <a:bodyPr/>
          <a:lstStyle/>
          <a:p>
            <a:r>
              <a:rPr lang="en-US" dirty="0"/>
              <a:t>Key </a:t>
            </a:r>
            <a:r>
              <a:rPr lang="en-US" dirty="0" smtClean="0"/>
              <a:t>Benefits</a:t>
            </a:r>
            <a:r>
              <a:rPr lang="en-US" dirty="0"/>
              <a:t/>
            </a:r>
            <a:br>
              <a:rPr lang="en-US" dirty="0"/>
            </a:br>
            <a:r>
              <a:rPr lang="en-US" sz="1600" dirty="0"/>
              <a:t>MIP SDK 1.0</a:t>
            </a:r>
            <a:endParaRPr lang="en-US" dirty="0" smtClean="0"/>
          </a:p>
        </p:txBody>
      </p:sp>
      <p:sp>
        <p:nvSpPr>
          <p:cNvPr id="37891" name="Content Placeholder 3"/>
          <p:cNvSpPr>
            <a:spLocks noGrp="1"/>
          </p:cNvSpPr>
          <p:nvPr>
            <p:ph idx="1"/>
          </p:nvPr>
        </p:nvSpPr>
        <p:spPr>
          <a:xfrm>
            <a:off x="323850" y="1484784"/>
            <a:ext cx="8280400" cy="4322291"/>
          </a:xfrm>
        </p:spPr>
        <p:txBody>
          <a:bodyPr/>
          <a:lstStyle/>
          <a:p>
            <a:pPr defTabSz="250825">
              <a:spcAft>
                <a:spcPts val="25"/>
              </a:spcAft>
            </a:pPr>
            <a:r>
              <a:rPr lang="en-US" sz="2400" dirty="0" smtClean="0"/>
              <a:t>Optimize Your Solution Value</a:t>
            </a:r>
            <a:endParaRPr lang="en-US" sz="2400" dirty="0" smtClean="0"/>
          </a:p>
          <a:p>
            <a:pPr lvl="1" defTabSz="250825">
              <a:tabLst>
                <a:tab pos="266700" algn="l"/>
              </a:tabLst>
            </a:pPr>
            <a:r>
              <a:rPr lang="en-US" sz="2000" dirty="0" smtClean="0"/>
              <a:t>Easy and seamless plug-in of third-party applications</a:t>
            </a:r>
          </a:p>
          <a:p>
            <a:pPr lvl="1" defTabSz="250825">
              <a:tabLst>
                <a:tab pos="266700" algn="l"/>
              </a:tabLst>
            </a:pPr>
            <a:r>
              <a:rPr lang="en-US" sz="2000" dirty="0" smtClean="0"/>
              <a:t>Ability to </a:t>
            </a:r>
            <a:r>
              <a:rPr lang="en-US" sz="2000" dirty="0"/>
              <a:t>differentiate in the </a:t>
            </a:r>
            <a:r>
              <a:rPr lang="en-US" sz="2000" dirty="0" smtClean="0"/>
              <a:t>market and meet customer needs</a:t>
            </a:r>
          </a:p>
          <a:p>
            <a:pPr lvl="1" defTabSz="250825">
              <a:tabLst>
                <a:tab pos="266700" algn="l"/>
              </a:tabLst>
            </a:pPr>
            <a:r>
              <a:rPr lang="en-US" sz="2000" dirty="0" smtClean="0"/>
              <a:t>Hig</a:t>
            </a:r>
            <a:r>
              <a:rPr lang="en-US" sz="2000" dirty="0" smtClean="0"/>
              <a:t>h customer satisfaction</a:t>
            </a:r>
            <a:endParaRPr lang="en-US" sz="2000" dirty="0" smtClean="0"/>
          </a:p>
          <a:p>
            <a:pPr defTabSz="250825">
              <a:spcAft>
                <a:spcPts val="25"/>
              </a:spcAft>
            </a:pPr>
            <a:r>
              <a:rPr lang="en-US" sz="2400" dirty="0" smtClean="0"/>
              <a:t>Shorter Time-to-Market</a:t>
            </a:r>
          </a:p>
          <a:p>
            <a:pPr lvl="1" defTabSz="250825">
              <a:tabLst>
                <a:tab pos="266700" algn="l"/>
              </a:tabLst>
            </a:pPr>
            <a:r>
              <a:rPr lang="en-US" sz="2000" dirty="0" smtClean="0"/>
              <a:t>Automatic access to new capabilities</a:t>
            </a:r>
            <a:endParaRPr lang="en-US" sz="2000" dirty="0"/>
          </a:p>
          <a:p>
            <a:pPr lvl="1" defTabSz="250825">
              <a:tabLst>
                <a:tab pos="266700" algn="l"/>
              </a:tabLst>
            </a:pPr>
            <a:r>
              <a:rPr lang="en-US" sz="2000" dirty="0" smtClean="0"/>
              <a:t>Reduced </a:t>
            </a:r>
            <a:r>
              <a:rPr lang="en-US" sz="2000" dirty="0"/>
              <a:t>s</a:t>
            </a:r>
            <a:r>
              <a:rPr lang="en-US" sz="2000" dirty="0" smtClean="0"/>
              <a:t>olution </a:t>
            </a:r>
            <a:r>
              <a:rPr lang="en-US" sz="2000" dirty="0"/>
              <a:t>m</a:t>
            </a:r>
            <a:r>
              <a:rPr lang="en-US" sz="2000" dirty="0" smtClean="0"/>
              <a:t>aintenance cost</a:t>
            </a:r>
          </a:p>
          <a:p>
            <a:pPr lvl="1" defTabSz="250825">
              <a:tabLst>
                <a:tab pos="266700" algn="l"/>
              </a:tabLst>
            </a:pPr>
            <a:r>
              <a:rPr lang="en-US" sz="2000" dirty="0" smtClean="0"/>
              <a:t>Reduced need for support</a:t>
            </a:r>
          </a:p>
          <a:p>
            <a:pPr lvl="1" defTabSz="250825">
              <a:tabLst>
                <a:tab pos="266700" algn="l"/>
              </a:tabLst>
            </a:pPr>
            <a:r>
              <a:rPr lang="en-US" sz="2000" dirty="0" smtClean="0"/>
              <a:t>Increased market reach with unified interface to Milestone VMS</a:t>
            </a:r>
          </a:p>
          <a:p>
            <a:pPr defTabSz="250825"/>
            <a:r>
              <a:rPr lang="en-US" sz="2800" dirty="0" smtClean="0"/>
              <a:t>More Powerful and Innovative</a:t>
            </a:r>
            <a:endParaRPr lang="en-US" sz="2800" dirty="0" smtClean="0"/>
          </a:p>
          <a:p>
            <a:pPr lvl="1" defTabSz="250825">
              <a:tabLst>
                <a:tab pos="266700" algn="l"/>
              </a:tabLst>
            </a:pPr>
            <a:r>
              <a:rPr lang="en-US" sz="2000" dirty="0" smtClean="0"/>
              <a:t>Extensive development toolbox with endless possibilities to meet customer needs</a:t>
            </a:r>
            <a:endParaRPr lang="en-US" sz="2000" dirty="0"/>
          </a:p>
          <a:p>
            <a:pPr lvl="1" defTabSz="250825">
              <a:tabLst>
                <a:tab pos="266700" algn="l"/>
              </a:tabLst>
            </a:pPr>
            <a:r>
              <a:rPr lang="en-US" sz="2000" dirty="0" smtClean="0"/>
              <a:t>Unique features for demonstrating thought leadership </a:t>
            </a:r>
            <a:endParaRPr lang="en-US" sz="20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dirty="0" smtClean="0"/>
              <a:t>Introduction and Product Overview</a:t>
            </a:r>
          </a:p>
        </p:txBody>
      </p:sp>
      <p:sp>
        <p:nvSpPr>
          <p:cNvPr id="10243" name="Content Placeholder 6"/>
          <p:cNvSpPr>
            <a:spLocks noGrp="1"/>
          </p:cNvSpPr>
          <p:nvPr>
            <p:ph idx="1"/>
          </p:nvPr>
        </p:nvSpPr>
        <p:spPr/>
        <p:txBody>
          <a:bodyPr/>
          <a:lstStyle/>
          <a:p>
            <a:pPr defTabSz="250825">
              <a:spcAft>
                <a:spcPts val="25"/>
              </a:spcAft>
            </a:pPr>
            <a:r>
              <a:rPr lang="en-US" smtClean="0">
                <a:solidFill>
                  <a:schemeClr val="tx1"/>
                </a:solidFill>
              </a:rPr>
              <a:t>Milestone Integration Platform overview</a:t>
            </a:r>
          </a:p>
          <a:p>
            <a:pPr defTabSz="250825">
              <a:spcAft>
                <a:spcPts val="25"/>
              </a:spcAft>
            </a:pPr>
            <a:r>
              <a:rPr lang="en-US" smtClean="0">
                <a:solidFill>
                  <a:schemeClr val="tx1"/>
                </a:solidFill>
              </a:rPr>
              <a:t>MIP Integration possibilities</a:t>
            </a:r>
          </a:p>
          <a:p>
            <a:pPr defTabSz="250825">
              <a:spcAft>
                <a:spcPts val="25"/>
              </a:spcAft>
            </a:pPr>
            <a:r>
              <a:rPr lang="en-US" smtClean="0">
                <a:solidFill>
                  <a:schemeClr val="tx1"/>
                </a:solidFill>
              </a:rPr>
              <a:t>What makes </a:t>
            </a:r>
            <a:r>
              <a:rPr lang="en-US" smtClean="0"/>
              <a:t>MIP different from </a:t>
            </a:r>
            <a:br>
              <a:rPr lang="en-US" smtClean="0"/>
            </a:br>
            <a:r>
              <a:rPr lang="en-US" smtClean="0"/>
              <a:t>the present SDK?</a:t>
            </a:r>
          </a:p>
          <a:p>
            <a:pPr defTabSz="250825">
              <a:spcAft>
                <a:spcPts val="25"/>
              </a:spcAft>
            </a:pPr>
            <a:r>
              <a:rPr lang="en-US" smtClean="0"/>
              <a:t>Availability and rollout plan</a:t>
            </a:r>
          </a:p>
        </p:txBody>
      </p:sp>
      <p:pic>
        <p:nvPicPr>
          <p:cNvPr id="10244" name="Picture 21" descr="ladder.png"/>
          <p:cNvPicPr>
            <a:picLocks noChangeAspect="1"/>
          </p:cNvPicPr>
          <p:nvPr/>
        </p:nvPicPr>
        <p:blipFill>
          <a:blip r:embed="rId3" cstate="print"/>
          <a:srcRect/>
          <a:stretch>
            <a:fillRect/>
          </a:stretch>
        </p:blipFill>
        <p:spPr bwMode="auto">
          <a:xfrm>
            <a:off x="5643563" y="3529013"/>
            <a:ext cx="3500437" cy="33448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mtClean="0"/>
              <a:t>Getting started</a:t>
            </a:r>
          </a:p>
        </p:txBody>
      </p:sp>
      <p:sp>
        <p:nvSpPr>
          <p:cNvPr id="38915" name="Content Placeholder 2"/>
          <p:cNvSpPr>
            <a:spLocks noGrp="1"/>
          </p:cNvSpPr>
          <p:nvPr>
            <p:ph idx="1"/>
          </p:nvPr>
        </p:nvSpPr>
        <p:spPr/>
        <p:txBody>
          <a:bodyPr/>
          <a:lstStyle/>
          <a:p>
            <a:pPr defTabSz="250825">
              <a:spcAft>
                <a:spcPts val="25"/>
              </a:spcAft>
            </a:pPr>
            <a:r>
              <a:rPr lang="en-US" sz="2400" dirty="0" smtClean="0"/>
              <a:t>MIP SDK 1.0 </a:t>
            </a:r>
            <a:r>
              <a:rPr lang="en-US" sz="2400" dirty="0" smtClean="0"/>
              <a:t>is available for download per request (</a:t>
            </a:r>
            <a:r>
              <a:rPr lang="en-US" sz="2400" dirty="0" smtClean="0">
                <a:hlinkClick r:id="rId2"/>
              </a:rPr>
              <a:t>partner@milestone.dk</a:t>
            </a:r>
            <a:r>
              <a:rPr lang="en-US" sz="2400" dirty="0" smtClean="0"/>
              <a:t>) </a:t>
            </a:r>
            <a:endParaRPr lang="en-US" sz="2400" dirty="0" smtClean="0"/>
          </a:p>
          <a:p>
            <a:pPr defTabSz="250825">
              <a:spcAft>
                <a:spcPts val="25"/>
              </a:spcAft>
            </a:pPr>
            <a:endParaRPr lang="en-US" sz="2400" dirty="0" smtClean="0"/>
          </a:p>
          <a:p>
            <a:pPr defTabSz="250825">
              <a:spcAft>
                <a:spcPts val="25"/>
              </a:spcAft>
            </a:pPr>
            <a:r>
              <a:rPr lang="en-US" sz="2400" dirty="0" smtClean="0"/>
              <a:t>Sign </a:t>
            </a:r>
            <a:r>
              <a:rPr lang="en-US" sz="2400" dirty="0" smtClean="0"/>
              <a:t>up for new </a:t>
            </a:r>
            <a:r>
              <a:rPr lang="en-US" sz="2400" dirty="0" smtClean="0"/>
              <a:t>MIP SDK </a:t>
            </a:r>
            <a:r>
              <a:rPr lang="en-US" sz="2400" dirty="0" smtClean="0"/>
              <a:t>training </a:t>
            </a:r>
            <a:r>
              <a:rPr lang="en-US" sz="2400" dirty="0" smtClean="0"/>
              <a:t>sessions </a:t>
            </a:r>
          </a:p>
          <a:p>
            <a:pPr lvl="1" defTabSz="250825">
              <a:tabLst>
                <a:tab pos="266700" algn="l"/>
              </a:tabLst>
            </a:pPr>
            <a:r>
              <a:rPr lang="en-US" sz="2000" dirty="0" smtClean="0">
                <a:hlinkClick r:id="rId3"/>
              </a:rPr>
              <a:t>In </a:t>
            </a:r>
            <a:r>
              <a:rPr lang="en-US" sz="2000" dirty="0" smtClean="0">
                <a:hlinkClick r:id="rId3"/>
              </a:rPr>
              <a:t>San Antonio, </a:t>
            </a:r>
            <a:r>
              <a:rPr lang="en-US" sz="2000" dirty="0" smtClean="0">
                <a:hlinkClick r:id="rId3"/>
              </a:rPr>
              <a:t>TX, US </a:t>
            </a:r>
            <a:r>
              <a:rPr lang="en-US" sz="2000" dirty="0" smtClean="0">
                <a:hlinkClick r:id="rId3"/>
              </a:rPr>
              <a:t>on March 1-2, 2011 </a:t>
            </a:r>
            <a:r>
              <a:rPr lang="en-US" sz="2000" dirty="0" smtClean="0"/>
              <a:t>- prior to the Milestone Integration </a:t>
            </a:r>
            <a:r>
              <a:rPr lang="en-US" sz="2000" dirty="0" smtClean="0"/>
              <a:t>Platform Symposium (MIPS) US 2011</a:t>
            </a:r>
          </a:p>
          <a:p>
            <a:pPr lvl="1" defTabSz="250825">
              <a:tabLst>
                <a:tab pos="266700" algn="l"/>
              </a:tabLst>
            </a:pPr>
            <a:r>
              <a:rPr lang="en-US" sz="2000" dirty="0" smtClean="0"/>
              <a:t>In Copenhagen in May 2011</a:t>
            </a:r>
          </a:p>
          <a:p>
            <a:pPr lvl="1" defTabSz="250825">
              <a:tabLst>
                <a:tab pos="266700" algn="l"/>
              </a:tabLst>
            </a:pPr>
            <a:r>
              <a:rPr lang="en-US" sz="2000" dirty="0" smtClean="0"/>
              <a:t>In Bangkok, on July 4-5 – prior to MIPS Asia 2011</a:t>
            </a:r>
            <a:endParaRPr lang="en-US" sz="2000"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da-DK" smtClean="0"/>
              <a:t>Key dates</a:t>
            </a:r>
            <a:endParaRPr lang="en-US" smtClean="0"/>
          </a:p>
        </p:txBody>
      </p:sp>
      <p:sp>
        <p:nvSpPr>
          <p:cNvPr id="39939" name="Content Placeholder 2"/>
          <p:cNvSpPr>
            <a:spLocks noGrp="1"/>
          </p:cNvSpPr>
          <p:nvPr>
            <p:ph idx="1"/>
          </p:nvPr>
        </p:nvSpPr>
        <p:spPr>
          <a:xfrm>
            <a:off x="323850" y="1484313"/>
            <a:ext cx="8496300" cy="4178300"/>
          </a:xfrm>
        </p:spPr>
        <p:txBody>
          <a:bodyPr/>
          <a:lstStyle/>
          <a:p>
            <a:pPr defTabSz="250825">
              <a:spcAft>
                <a:spcPts val="25"/>
              </a:spcAft>
            </a:pPr>
            <a:r>
              <a:rPr lang="en-US" sz="2400" dirty="0" smtClean="0"/>
              <a:t>The MIP SDK 1.0 is released on February </a:t>
            </a:r>
            <a:r>
              <a:rPr lang="en-US" sz="2400" dirty="0" smtClean="0"/>
              <a:t>8</a:t>
            </a:r>
            <a:r>
              <a:rPr lang="en-US" sz="2400" baseline="30000" dirty="0" smtClean="0"/>
              <a:t>th</a:t>
            </a:r>
            <a:r>
              <a:rPr lang="en-US" sz="2400" dirty="0" smtClean="0"/>
              <a:t>, </a:t>
            </a:r>
            <a:r>
              <a:rPr lang="en-US" sz="2400" dirty="0" smtClean="0"/>
              <a:t>2011</a:t>
            </a:r>
            <a:endParaRPr sz="2400" dirty="0" smtClean="0"/>
          </a:p>
          <a:p>
            <a:pPr defTabSz="250825">
              <a:spcAft>
                <a:spcPts val="25"/>
              </a:spcAft>
            </a:pPr>
            <a:endParaRPr sz="2400" dirty="0" smtClean="0"/>
          </a:p>
          <a:p>
            <a:pPr defTabSz="250825">
              <a:spcAft>
                <a:spcPts val="25"/>
              </a:spcAft>
            </a:pPr>
            <a:r>
              <a:rPr sz="2400" dirty="0" err="1" smtClean="0"/>
              <a:t>XProtect</a:t>
            </a:r>
            <a:r>
              <a:rPr sz="2400" dirty="0" smtClean="0"/>
              <a:t> </a:t>
            </a:r>
            <a:r>
              <a:rPr sz="2400" dirty="0" smtClean="0"/>
              <a:t>Enterprise 7.5 </a:t>
            </a:r>
            <a:r>
              <a:rPr sz="2400" dirty="0" err="1" smtClean="0"/>
              <a:t>including</a:t>
            </a:r>
            <a:r>
              <a:rPr sz="2400" dirty="0" smtClean="0"/>
              <a:t> MIP support</a:t>
            </a:r>
          </a:p>
          <a:p>
            <a:pPr lvl="1" defTabSz="250825">
              <a:spcAft>
                <a:spcPts val="25"/>
              </a:spcAft>
              <a:tabLst>
                <a:tab pos="266700" algn="l"/>
              </a:tabLst>
            </a:pPr>
            <a:r>
              <a:rPr lang="da-DK" sz="2000" dirty="0" smtClean="0"/>
              <a:t>Beta </a:t>
            </a:r>
            <a:r>
              <a:rPr lang="da-DK" sz="2000" dirty="0" err="1" smtClean="0"/>
              <a:t>release</a:t>
            </a:r>
            <a:r>
              <a:rPr lang="da-DK" sz="2000" dirty="0" smtClean="0"/>
              <a:t> – </a:t>
            </a:r>
            <a:r>
              <a:rPr lang="da-DK" sz="2000" dirty="0" err="1" smtClean="0"/>
              <a:t>mid</a:t>
            </a:r>
            <a:r>
              <a:rPr lang="da-DK" sz="2000" dirty="0" smtClean="0"/>
              <a:t>-March </a:t>
            </a:r>
            <a:r>
              <a:rPr lang="da-DK" sz="2000" dirty="0" smtClean="0"/>
              <a:t>2011</a:t>
            </a:r>
            <a:endParaRPr lang="en-US" sz="2000" dirty="0" smtClean="0"/>
          </a:p>
          <a:p>
            <a:pPr lvl="1" defTabSz="250825">
              <a:spcAft>
                <a:spcPts val="25"/>
              </a:spcAft>
              <a:tabLst>
                <a:tab pos="266700" algn="l"/>
              </a:tabLst>
            </a:pPr>
            <a:r>
              <a:rPr lang="da-DK" sz="2000" dirty="0" smtClean="0"/>
              <a:t>Final r</a:t>
            </a:r>
            <a:r>
              <a:rPr lang="en-US" sz="2000" dirty="0" err="1" smtClean="0"/>
              <a:t>elease</a:t>
            </a:r>
            <a:r>
              <a:rPr lang="en-US" sz="2000" dirty="0" smtClean="0"/>
              <a:t> </a:t>
            </a:r>
            <a:r>
              <a:rPr lang="en-US" sz="2000" dirty="0" smtClean="0"/>
              <a:t>- Q2 2011</a:t>
            </a:r>
          </a:p>
          <a:p>
            <a:pPr defTabSz="250825">
              <a:spcAft>
                <a:spcPts val="25"/>
              </a:spcAft>
            </a:pPr>
            <a:endParaRPr lang="en-US"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smtClean="0"/>
              <a:t>Who to contact…</a:t>
            </a:r>
          </a:p>
        </p:txBody>
      </p:sp>
      <p:sp>
        <p:nvSpPr>
          <p:cNvPr id="40963" name="Content Placeholder 2"/>
          <p:cNvSpPr>
            <a:spLocks noGrp="1"/>
          </p:cNvSpPr>
          <p:nvPr>
            <p:ph idx="1"/>
          </p:nvPr>
        </p:nvSpPr>
        <p:spPr/>
        <p:txBody>
          <a:bodyPr/>
          <a:lstStyle/>
          <a:p>
            <a:pPr defTabSz="250825">
              <a:spcAft>
                <a:spcPts val="25"/>
              </a:spcAft>
            </a:pPr>
            <a:r>
              <a:rPr sz="2400" dirty="0" err="1" smtClean="0"/>
              <a:t>Questions</a:t>
            </a:r>
            <a:r>
              <a:rPr sz="2400" dirty="0" smtClean="0"/>
              <a:t> on MIP </a:t>
            </a:r>
          </a:p>
          <a:p>
            <a:pPr lvl="1" defTabSz="250825">
              <a:spcAft>
                <a:spcPts val="25"/>
              </a:spcAft>
              <a:tabLst>
                <a:tab pos="266700" algn="l"/>
              </a:tabLst>
            </a:pPr>
            <a:r>
              <a:rPr lang="en-US" sz="2000" dirty="0" smtClean="0"/>
              <a:t>Anders B. Christensen (</a:t>
            </a:r>
            <a:r>
              <a:rPr lang="en-US" sz="2000" dirty="0" smtClean="0">
                <a:hlinkClick r:id="rId2"/>
              </a:rPr>
              <a:t>abc@milestonesys.com</a:t>
            </a:r>
            <a:r>
              <a:rPr lang="en-US" sz="2000" dirty="0" smtClean="0"/>
              <a:t>) </a:t>
            </a:r>
          </a:p>
          <a:p>
            <a:pPr defTabSz="250825">
              <a:spcAft>
                <a:spcPts val="25"/>
              </a:spcAft>
            </a:pPr>
            <a:endParaRPr dirty="0" smtClean="0"/>
          </a:p>
          <a:p>
            <a:pPr defTabSz="250825">
              <a:spcAft>
                <a:spcPts val="25"/>
              </a:spcAft>
            </a:pPr>
            <a:r>
              <a:rPr sz="2400" dirty="0" smtClean="0"/>
              <a:t>MIP SDK Training </a:t>
            </a:r>
          </a:p>
          <a:p>
            <a:pPr lvl="1" defTabSz="250825">
              <a:spcAft>
                <a:spcPts val="25"/>
              </a:spcAft>
              <a:tabLst>
                <a:tab pos="266700" algn="l"/>
              </a:tabLst>
            </a:pPr>
            <a:r>
              <a:rPr lang="da-DK" sz="2000" dirty="0" smtClean="0"/>
              <a:t>T</a:t>
            </a:r>
            <a:r>
              <a:rPr lang="en-US" sz="2000" dirty="0" err="1" smtClean="0"/>
              <a:t>ine</a:t>
            </a:r>
            <a:r>
              <a:rPr lang="en-US" sz="2000" dirty="0" smtClean="0"/>
              <a:t> Elm (</a:t>
            </a:r>
            <a:r>
              <a:rPr lang="en-US" sz="2000" dirty="0" smtClean="0">
                <a:hlinkClick r:id="rId3"/>
              </a:rPr>
              <a:t>tel@milestonesys.com</a:t>
            </a:r>
            <a:r>
              <a:rPr lang="en-US" sz="2000" dirty="0" smtClean="0"/>
              <a:t>)</a:t>
            </a:r>
          </a:p>
          <a:p>
            <a:pPr defTabSz="250825">
              <a:spcAft>
                <a:spcPts val="25"/>
              </a:spcAft>
            </a:pPr>
            <a:endParaRPr dirty="0" smtClean="0"/>
          </a:p>
          <a:p>
            <a:pPr defTabSz="250825">
              <a:spcAft>
                <a:spcPts val="25"/>
              </a:spcAft>
            </a:pPr>
            <a:r>
              <a:rPr sz="2400" dirty="0" smtClean="0"/>
              <a:t>MSP program</a:t>
            </a:r>
          </a:p>
          <a:p>
            <a:pPr lvl="1" defTabSz="250825">
              <a:spcAft>
                <a:spcPts val="25"/>
              </a:spcAft>
              <a:tabLst>
                <a:tab pos="266700" algn="l"/>
              </a:tabLst>
            </a:pPr>
            <a:r>
              <a:rPr lang="da-DK" sz="2000" dirty="0" smtClean="0"/>
              <a:t>MSP team (</a:t>
            </a:r>
            <a:r>
              <a:rPr lang="en-US" sz="2000" dirty="0" smtClean="0">
                <a:hlinkClick r:id="rId4"/>
              </a:rPr>
              <a:t>partner@milestonesys.com</a:t>
            </a:r>
            <a:r>
              <a:rPr lang="da-DK" sz="2000" dirty="0" smtClean="0"/>
              <a:t>)</a:t>
            </a:r>
            <a:endParaRPr lang="en-US" sz="2000"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t>Appendix A  </a:t>
            </a:r>
            <a:br>
              <a:rPr lang="en-US" smtClean="0"/>
            </a:br>
            <a:r>
              <a:rPr lang="en-US" sz="2000" smtClean="0"/>
              <a:t>Code for overlay tutorial</a:t>
            </a:r>
          </a:p>
        </p:txBody>
      </p:sp>
      <p:sp>
        <p:nvSpPr>
          <p:cNvPr id="43011" name="Content Placeholder 2"/>
          <p:cNvSpPr>
            <a:spLocks noGrp="1"/>
          </p:cNvSpPr>
          <p:nvPr>
            <p:ph idx="1"/>
          </p:nvPr>
        </p:nvSpPr>
        <p:spPr>
          <a:xfrm>
            <a:off x="323850" y="1628775"/>
            <a:ext cx="8280400" cy="3744441"/>
          </a:xfrm>
        </p:spPr>
        <p:txBody>
          <a:bodyPr/>
          <a:lstStyle/>
          <a:p>
            <a:pPr defTabSz="250825">
              <a:spcAft>
                <a:spcPts val="25"/>
              </a:spcAft>
            </a:pPr>
            <a:r>
              <a:rPr lang="en-US" sz="2400" dirty="0" smtClean="0"/>
              <a:t>Create a new solution from template</a:t>
            </a:r>
            <a:endParaRPr lang="en-US" sz="1800" dirty="0" smtClean="0"/>
          </a:p>
          <a:p>
            <a:pPr defTabSz="250825">
              <a:spcAft>
                <a:spcPts val="25"/>
              </a:spcAft>
            </a:pPr>
            <a:r>
              <a:rPr lang="en-US" sz="2400" dirty="0" smtClean="0"/>
              <a:t>Add code for declaration &amp; initialization</a:t>
            </a:r>
          </a:p>
          <a:p>
            <a:pPr defTabSz="250825">
              <a:spcAft>
                <a:spcPts val="25"/>
              </a:spcAft>
            </a:pPr>
            <a:r>
              <a:rPr lang="en-US" sz="2400" dirty="0" smtClean="0"/>
              <a:t>Add code for managing registration</a:t>
            </a:r>
          </a:p>
          <a:p>
            <a:pPr defTabSz="250825">
              <a:spcAft>
                <a:spcPts val="25"/>
              </a:spcAft>
            </a:pPr>
            <a:r>
              <a:rPr lang="en-US" sz="2400" dirty="0" smtClean="0"/>
              <a:t>Add code for add/remove new </a:t>
            </a:r>
            <a:r>
              <a:rPr lang="en-US" sz="2400" dirty="0" err="1" smtClean="0"/>
              <a:t>ImageViewerAddOn’s</a:t>
            </a:r>
            <a:endParaRPr lang="en-US" sz="2400" dirty="0" smtClean="0"/>
          </a:p>
          <a:p>
            <a:pPr defTabSz="250825">
              <a:spcAft>
                <a:spcPts val="25"/>
              </a:spcAft>
            </a:pPr>
            <a:r>
              <a:rPr lang="en-US" sz="2400" dirty="0" smtClean="0"/>
              <a:t>Add code for camera id changing</a:t>
            </a:r>
          </a:p>
          <a:p>
            <a:pPr defTabSz="250825">
              <a:spcAft>
                <a:spcPts val="25"/>
              </a:spcAft>
            </a:pPr>
            <a:r>
              <a:rPr lang="en-US" sz="2400" dirty="0" smtClean="0"/>
              <a:t>Add code for playback overlay update</a:t>
            </a:r>
          </a:p>
          <a:p>
            <a:pPr defTabSz="250825">
              <a:spcAft>
                <a:spcPts val="25"/>
              </a:spcAft>
            </a:pPr>
            <a:r>
              <a:rPr lang="en-US" sz="2400" dirty="0" smtClean="0"/>
              <a:t>Add code for live overlay update</a:t>
            </a:r>
          </a:p>
          <a:p>
            <a:pPr defTabSz="250825">
              <a:spcAft>
                <a:spcPts val="25"/>
              </a:spcAft>
            </a:pPr>
            <a:r>
              <a:rPr lang="en-US" sz="2400" dirty="0" smtClean="0"/>
              <a:t>Add code for bitmap construction</a:t>
            </a:r>
          </a:p>
        </p:txBody>
      </p:sp>
      <p:sp>
        <p:nvSpPr>
          <p:cNvPr id="4" name="TextBox 3"/>
          <p:cNvSpPr txBox="1"/>
          <p:nvPr/>
        </p:nvSpPr>
        <p:spPr>
          <a:xfrm>
            <a:off x="2123728" y="5589240"/>
            <a:ext cx="6480522" cy="646331"/>
          </a:xfrm>
          <a:prstGeom prst="rect">
            <a:avLst/>
          </a:prstGeom>
          <a:noFill/>
        </p:spPr>
        <p:txBody>
          <a:bodyPr wrap="square" rtlCol="0">
            <a:spAutoFit/>
          </a:bodyPr>
          <a:lstStyle/>
          <a:p>
            <a:r>
              <a:rPr lang="en-US" dirty="0" smtClean="0"/>
              <a:t>Note: Samples are for information purpose only.  Multithreading issues has been left out for simplicity reasons</a:t>
            </a:r>
            <a:endParaRPr lang="en-US" dirty="0"/>
          </a:p>
        </p:txBody>
      </p:sp>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034" name="Title 1"/>
          <p:cNvSpPr>
            <a:spLocks noGrp="1"/>
          </p:cNvSpPr>
          <p:nvPr>
            <p:ph type="title"/>
          </p:nvPr>
        </p:nvSpPr>
        <p:spPr>
          <a:xfrm>
            <a:off x="250825" y="274638"/>
            <a:ext cx="8137525" cy="850900"/>
          </a:xfrm>
        </p:spPr>
        <p:txBody>
          <a:bodyPr/>
          <a:lstStyle/>
          <a:p>
            <a:r>
              <a:rPr lang="en-US" smtClean="0"/>
              <a:t>MIP Plug-in for analytics video overlay </a:t>
            </a:r>
            <a:br>
              <a:rPr lang="en-US" smtClean="0"/>
            </a:br>
            <a:r>
              <a:rPr lang="en-US" sz="1600" smtClean="0"/>
              <a:t>Code sample -  step 1</a:t>
            </a:r>
          </a:p>
        </p:txBody>
      </p:sp>
      <p:sp>
        <p:nvSpPr>
          <p:cNvPr id="44035" name="Content Placeholder 6"/>
          <p:cNvSpPr>
            <a:spLocks noGrp="1"/>
          </p:cNvSpPr>
          <p:nvPr>
            <p:ph idx="1"/>
          </p:nvPr>
        </p:nvSpPr>
        <p:spPr>
          <a:xfrm>
            <a:off x="323850" y="1268413"/>
            <a:ext cx="8280400" cy="4178300"/>
          </a:xfrm>
        </p:spPr>
        <p:txBody>
          <a:bodyPr/>
          <a:lstStyle/>
          <a:p>
            <a:pPr defTabSz="250825">
              <a:spcAft>
                <a:spcPts val="25"/>
              </a:spcAft>
            </a:pPr>
            <a:r>
              <a:rPr lang="en-US" smtClean="0"/>
              <a:t>Definition &amp; Initialization</a:t>
            </a:r>
          </a:p>
        </p:txBody>
      </p:sp>
      <p:sp>
        <p:nvSpPr>
          <p:cNvPr id="4" name="Rectangle 3"/>
          <p:cNvSpPr/>
          <p:nvPr/>
        </p:nvSpPr>
        <p:spPr>
          <a:xfrm>
            <a:off x="684213" y="1916113"/>
            <a:ext cx="7559675" cy="461962"/>
          </a:xfrm>
          <a:prstGeom prst="rect">
            <a:avLst/>
          </a:prstGeom>
          <a:solidFill>
            <a:schemeClr val="bg1">
              <a:lumMod val="85000"/>
            </a:schemeClr>
          </a:solidFill>
        </p:spPr>
        <p:txBody>
          <a:bodyPr>
            <a:spAutoFit/>
          </a:bodyPr>
          <a:lstStyle/>
          <a:p>
            <a:pPr>
              <a:defRPr/>
            </a:pPr>
            <a:r>
              <a:rPr lang="en-US" sz="1200" dirty="0">
                <a:solidFill>
                  <a:srgbClr val="0000FF"/>
                </a:solidFill>
                <a:latin typeface="Consolas"/>
              </a:rPr>
              <a:t>private </a:t>
            </a:r>
            <a:r>
              <a:rPr lang="en-US" sz="1200" dirty="0">
                <a:solidFill>
                  <a:srgbClr val="2B91AF"/>
                </a:solidFill>
                <a:latin typeface="Consolas"/>
              </a:rPr>
              <a:t>Collection&lt;</a:t>
            </a:r>
            <a:r>
              <a:rPr lang="en-US" sz="1200" dirty="0" err="1">
                <a:solidFill>
                  <a:srgbClr val="2B91AF"/>
                </a:solidFill>
                <a:latin typeface="Consolas"/>
              </a:rPr>
              <a:t>ImageViewerAddOn</a:t>
            </a:r>
            <a:r>
              <a:rPr lang="en-US" sz="1200" dirty="0">
                <a:solidFill>
                  <a:srgbClr val="2B91AF"/>
                </a:solidFill>
                <a:latin typeface="Consolas"/>
              </a:rPr>
              <a:t>&gt; _</a:t>
            </a:r>
            <a:r>
              <a:rPr lang="en-US" sz="1200" dirty="0" err="1">
                <a:solidFill>
                  <a:srgbClr val="2B91AF"/>
                </a:solidFill>
                <a:latin typeface="Consolas"/>
              </a:rPr>
              <a:t>activeImageViewerAddOns</a:t>
            </a:r>
            <a:r>
              <a:rPr lang="en-US" sz="1200" dirty="0">
                <a:solidFill>
                  <a:srgbClr val="2B91AF"/>
                </a:solidFill>
                <a:latin typeface="Consolas"/>
              </a:rPr>
              <a:t> = </a:t>
            </a:r>
            <a:r>
              <a:rPr lang="en-US" sz="1200" dirty="0">
                <a:solidFill>
                  <a:srgbClr val="0000FF"/>
                </a:solidFill>
                <a:latin typeface="Consolas"/>
              </a:rPr>
              <a:t>new 						</a:t>
            </a:r>
            <a:r>
              <a:rPr lang="en-US" sz="1200" dirty="0">
                <a:solidFill>
                  <a:srgbClr val="2B91AF"/>
                </a:solidFill>
                <a:latin typeface="Consolas"/>
              </a:rPr>
              <a:t>Collection&lt;</a:t>
            </a:r>
            <a:r>
              <a:rPr lang="en-US" sz="1200" dirty="0" err="1">
                <a:solidFill>
                  <a:srgbClr val="2B91AF"/>
                </a:solidFill>
                <a:latin typeface="Consolas"/>
              </a:rPr>
              <a:t>ImageViewerAddOn</a:t>
            </a:r>
            <a:r>
              <a:rPr lang="en-US" sz="1200" dirty="0">
                <a:solidFill>
                  <a:srgbClr val="2B91AF"/>
                </a:solidFill>
                <a:latin typeface="Consolas"/>
              </a:rPr>
              <a:t>&gt;();</a:t>
            </a:r>
            <a:endParaRPr lang="en-US" sz="1200" dirty="0">
              <a:solidFill>
                <a:srgbClr val="008000"/>
              </a:solidFill>
              <a:latin typeface="Consolas"/>
            </a:endParaRPr>
          </a:p>
        </p:txBody>
      </p:sp>
      <p:sp>
        <p:nvSpPr>
          <p:cNvPr id="5" name="TextBox 4"/>
          <p:cNvSpPr txBox="1"/>
          <p:nvPr/>
        </p:nvSpPr>
        <p:spPr>
          <a:xfrm>
            <a:off x="684213" y="2708275"/>
            <a:ext cx="7559675" cy="1277938"/>
          </a:xfrm>
          <a:prstGeom prst="rect">
            <a:avLst/>
          </a:prstGeom>
          <a:solidFill>
            <a:schemeClr val="bg1">
              <a:lumMod val="85000"/>
            </a:schemeClr>
          </a:solidFill>
        </p:spPr>
        <p:txBody>
          <a:bodyPr>
            <a:spAutoFit/>
          </a:bodyPr>
          <a:lstStyle/>
          <a:p>
            <a:pPr>
              <a:defRPr/>
            </a:pPr>
            <a:r>
              <a:rPr lang="en-US" sz="1100" dirty="0">
                <a:solidFill>
                  <a:schemeClr val="bg1">
                    <a:lumMod val="65000"/>
                  </a:schemeClr>
                </a:solidFill>
                <a:latin typeface="Consolas"/>
              </a:rPr>
              <a:t>public override void Init()</a:t>
            </a:r>
          </a:p>
          <a:p>
            <a:pPr>
              <a:defRPr/>
            </a:pPr>
            <a:r>
              <a:rPr lang="en-US" sz="1100" dirty="0">
                <a:solidFill>
                  <a:schemeClr val="bg1">
                    <a:lumMod val="65000"/>
                  </a:schemeClr>
                </a:solidFill>
                <a:latin typeface="Consolas"/>
              </a:rPr>
              <a:t>{</a:t>
            </a:r>
          </a:p>
          <a:p>
            <a:pPr>
              <a:defRPr/>
            </a:pPr>
            <a:r>
              <a:rPr lang="en-US" sz="1100" dirty="0">
                <a:solidFill>
                  <a:srgbClr val="2B91AF"/>
                </a:solidFill>
                <a:latin typeface="Consolas"/>
              </a:rPr>
              <a:t>    </a:t>
            </a:r>
            <a:r>
              <a:rPr lang="en-US" sz="1100" dirty="0" err="1">
                <a:solidFill>
                  <a:srgbClr val="2B91AF"/>
                </a:solidFill>
                <a:latin typeface="Consolas"/>
              </a:rPr>
              <a:t>ClientControl.Instance.NewImageViewerControlEvent</a:t>
            </a:r>
            <a:r>
              <a:rPr lang="en-US" sz="1100" dirty="0">
                <a:solidFill>
                  <a:srgbClr val="2B91AF"/>
                </a:solidFill>
                <a:latin typeface="Consolas"/>
              </a:rPr>
              <a:t> += </a:t>
            </a:r>
            <a:r>
              <a:rPr lang="en-US" sz="1100" dirty="0" err="1">
                <a:solidFill>
                  <a:srgbClr val="2B91AF"/>
                </a:solidFill>
                <a:latin typeface="Consolas"/>
              </a:rPr>
              <a:t>NewImageViewerControlEvent</a:t>
            </a:r>
            <a:r>
              <a:rPr lang="en-US" sz="1100" dirty="0">
                <a:solidFill>
                  <a:srgbClr val="2B91AF"/>
                </a:solidFill>
                <a:latin typeface="Consolas"/>
              </a:rPr>
              <a:t>;</a:t>
            </a:r>
            <a:endParaRPr lang="en-US" sz="1100" dirty="0">
              <a:solidFill>
                <a:srgbClr val="008000"/>
              </a:solidFill>
              <a:latin typeface="Consolas"/>
            </a:endParaRPr>
          </a:p>
          <a:p>
            <a:pPr>
              <a:defRPr/>
            </a:pPr>
            <a:r>
              <a:rPr lang="en-US" sz="1100" dirty="0">
                <a:solidFill>
                  <a:schemeClr val="bg1">
                    <a:lumMod val="65000"/>
                  </a:schemeClr>
                </a:solidFill>
                <a:latin typeface="Consolas"/>
              </a:rPr>
              <a:t>    _stop = false;</a:t>
            </a:r>
          </a:p>
          <a:p>
            <a:pPr>
              <a:defRPr/>
            </a:pPr>
            <a:r>
              <a:rPr lang="en-US" sz="1100" dirty="0">
                <a:solidFill>
                  <a:schemeClr val="bg1">
                    <a:lumMod val="65000"/>
                  </a:schemeClr>
                </a:solidFill>
                <a:latin typeface="Consolas"/>
              </a:rPr>
              <a:t>    _thread = new Thread(new </a:t>
            </a:r>
            <a:r>
              <a:rPr lang="en-US" sz="1100" dirty="0" err="1">
                <a:solidFill>
                  <a:schemeClr val="bg1">
                    <a:lumMod val="65000"/>
                  </a:schemeClr>
                </a:solidFill>
                <a:latin typeface="Consolas"/>
              </a:rPr>
              <a:t>ThreadStart</a:t>
            </a:r>
            <a:r>
              <a:rPr lang="en-US" sz="1100" dirty="0">
                <a:solidFill>
                  <a:schemeClr val="bg1">
                    <a:lumMod val="65000"/>
                  </a:schemeClr>
                </a:solidFill>
                <a:latin typeface="Consolas"/>
              </a:rPr>
              <a:t>(Run));</a:t>
            </a:r>
          </a:p>
          <a:p>
            <a:pPr>
              <a:defRPr/>
            </a:pPr>
            <a:r>
              <a:rPr lang="en-US" sz="1100" dirty="0">
                <a:solidFill>
                  <a:schemeClr val="bg1">
                    <a:lumMod val="65000"/>
                  </a:schemeClr>
                </a:solidFill>
                <a:latin typeface="Consolas"/>
              </a:rPr>
              <a:t>    _</a:t>
            </a:r>
            <a:r>
              <a:rPr lang="en-US" sz="1100" dirty="0" err="1">
                <a:solidFill>
                  <a:schemeClr val="bg1">
                    <a:lumMod val="65000"/>
                  </a:schemeClr>
                </a:solidFill>
                <a:latin typeface="Consolas"/>
              </a:rPr>
              <a:t>thread.Start</a:t>
            </a:r>
            <a:r>
              <a:rPr lang="en-US" sz="1100" dirty="0">
                <a:solidFill>
                  <a:schemeClr val="bg1">
                    <a:lumMod val="65000"/>
                  </a:schemeClr>
                </a:solidFill>
                <a:latin typeface="Consolas"/>
              </a:rPr>
              <a:t>();</a:t>
            </a:r>
          </a:p>
          <a:p>
            <a:pPr>
              <a:defRPr/>
            </a:pPr>
            <a:r>
              <a:rPr lang="en-US" sz="1100" dirty="0">
                <a:solidFill>
                  <a:schemeClr val="bg1">
                    <a:lumMod val="65000"/>
                  </a:schemeClr>
                </a:solidFill>
                <a:latin typeface="Consolas"/>
              </a:rPr>
              <a:t>}</a:t>
            </a:r>
          </a:p>
        </p:txBody>
      </p:sp>
      <p:sp>
        <p:nvSpPr>
          <p:cNvPr id="6" name="TextBox 5"/>
          <p:cNvSpPr txBox="1"/>
          <p:nvPr/>
        </p:nvSpPr>
        <p:spPr>
          <a:xfrm>
            <a:off x="684213" y="4292600"/>
            <a:ext cx="7559675" cy="939800"/>
          </a:xfrm>
          <a:prstGeom prst="rect">
            <a:avLst/>
          </a:prstGeom>
          <a:solidFill>
            <a:schemeClr val="bg1">
              <a:lumMod val="85000"/>
            </a:schemeClr>
          </a:solidFill>
        </p:spPr>
        <p:txBody>
          <a:bodyPr>
            <a:spAutoFit/>
          </a:bodyPr>
          <a:lstStyle/>
          <a:p>
            <a:pPr>
              <a:defRPr/>
            </a:pPr>
            <a:r>
              <a:rPr lang="en-US" sz="1100" dirty="0">
                <a:solidFill>
                  <a:schemeClr val="bg1">
                    <a:lumMod val="65000"/>
                  </a:schemeClr>
                </a:solidFill>
                <a:latin typeface="Consolas"/>
              </a:rPr>
              <a:t>public override void Close()</a:t>
            </a:r>
          </a:p>
          <a:p>
            <a:pPr>
              <a:defRPr/>
            </a:pPr>
            <a:r>
              <a:rPr lang="en-US" sz="1100" dirty="0">
                <a:solidFill>
                  <a:schemeClr val="bg1">
                    <a:lumMod val="65000"/>
                  </a:schemeClr>
                </a:solidFill>
                <a:latin typeface="Consolas"/>
              </a:rPr>
              <a:t>{</a:t>
            </a:r>
          </a:p>
          <a:p>
            <a:pPr>
              <a:defRPr/>
            </a:pPr>
            <a:r>
              <a:rPr lang="en-US" sz="1100" dirty="0">
                <a:solidFill>
                  <a:srgbClr val="2B91AF"/>
                </a:solidFill>
                <a:latin typeface="Consolas"/>
              </a:rPr>
              <a:t>    </a:t>
            </a:r>
            <a:r>
              <a:rPr lang="en-US" sz="1100" dirty="0" err="1">
                <a:solidFill>
                  <a:srgbClr val="2B91AF"/>
                </a:solidFill>
                <a:latin typeface="Consolas"/>
              </a:rPr>
              <a:t>ClientControl.Instance.NewImageViewerControlEvent</a:t>
            </a:r>
            <a:r>
              <a:rPr lang="en-US" sz="1100" dirty="0">
                <a:solidFill>
                  <a:srgbClr val="2B91AF"/>
                </a:solidFill>
                <a:latin typeface="Consolas"/>
              </a:rPr>
              <a:t> -= </a:t>
            </a:r>
            <a:r>
              <a:rPr lang="en-US" sz="1100" dirty="0" err="1">
                <a:solidFill>
                  <a:srgbClr val="2B91AF"/>
                </a:solidFill>
                <a:latin typeface="Consolas"/>
              </a:rPr>
              <a:t>NewImageViewerControlEvent</a:t>
            </a:r>
            <a:r>
              <a:rPr lang="en-US" sz="1100" dirty="0">
                <a:solidFill>
                  <a:srgbClr val="2B91AF"/>
                </a:solidFill>
                <a:latin typeface="Consolas"/>
              </a:rPr>
              <a:t>;</a:t>
            </a:r>
            <a:endParaRPr lang="en-US" sz="1100" dirty="0">
              <a:solidFill>
                <a:srgbClr val="008000"/>
              </a:solidFill>
              <a:latin typeface="Consolas"/>
            </a:endParaRPr>
          </a:p>
          <a:p>
            <a:pPr>
              <a:defRPr/>
            </a:pPr>
            <a:r>
              <a:rPr lang="en-US" sz="1100" dirty="0">
                <a:solidFill>
                  <a:srgbClr val="008000"/>
                </a:solidFill>
                <a:latin typeface="Consolas"/>
              </a:rPr>
              <a:t>    </a:t>
            </a:r>
            <a:r>
              <a:rPr lang="en-US" sz="1100" dirty="0">
                <a:solidFill>
                  <a:schemeClr val="bg1">
                    <a:lumMod val="65000"/>
                  </a:schemeClr>
                </a:solidFill>
                <a:latin typeface="Consolas"/>
              </a:rPr>
              <a:t>_stop = true;</a:t>
            </a:r>
          </a:p>
          <a:p>
            <a:pPr>
              <a:defRPr/>
            </a:pPr>
            <a:r>
              <a:rPr lang="en-US" sz="1100" dirty="0">
                <a:solidFill>
                  <a:schemeClr val="bg1">
                    <a:lumMod val="65000"/>
                  </a:schemeClr>
                </a:solidFill>
                <a:latin typeface="Consolas"/>
              </a:rPr>
              <a:t>}</a:t>
            </a:r>
          </a:p>
        </p:txBody>
      </p:sp>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smtClean="0"/>
              <a:t>MIP Plug-in</a:t>
            </a:r>
            <a:br>
              <a:rPr lang="en-US" smtClean="0"/>
            </a:br>
            <a:r>
              <a:rPr lang="en-US" sz="1600" smtClean="0"/>
              <a:t>Code sample - 2</a:t>
            </a:r>
            <a:endParaRPr lang="en-US" smtClean="0"/>
          </a:p>
        </p:txBody>
      </p:sp>
      <p:sp>
        <p:nvSpPr>
          <p:cNvPr id="45059" name="Content Placeholder 6"/>
          <p:cNvSpPr>
            <a:spLocks noGrp="1"/>
          </p:cNvSpPr>
          <p:nvPr>
            <p:ph idx="1"/>
          </p:nvPr>
        </p:nvSpPr>
        <p:spPr>
          <a:xfrm>
            <a:off x="323850" y="1268413"/>
            <a:ext cx="8280400" cy="4178300"/>
          </a:xfrm>
        </p:spPr>
        <p:txBody>
          <a:bodyPr/>
          <a:lstStyle/>
          <a:p>
            <a:pPr defTabSz="250825">
              <a:spcAft>
                <a:spcPts val="25"/>
              </a:spcAft>
            </a:pPr>
            <a:r>
              <a:rPr lang="en-US" smtClean="0"/>
              <a:t>Registration</a:t>
            </a:r>
          </a:p>
        </p:txBody>
      </p:sp>
      <p:sp>
        <p:nvSpPr>
          <p:cNvPr id="5" name="Rectangle 4"/>
          <p:cNvSpPr/>
          <p:nvPr/>
        </p:nvSpPr>
        <p:spPr>
          <a:xfrm>
            <a:off x="682625" y="1916113"/>
            <a:ext cx="7546975" cy="769937"/>
          </a:xfrm>
          <a:prstGeom prst="rect">
            <a:avLst/>
          </a:prstGeom>
          <a:solidFill>
            <a:schemeClr val="bg1">
              <a:lumMod val="85000"/>
            </a:schemeClr>
          </a:solidFill>
        </p:spPr>
        <p:txBody>
          <a:bodyPr>
            <a:spAutoFit/>
          </a:bodyPr>
          <a:lstStyle/>
          <a:p>
            <a:pPr>
              <a:defRPr/>
            </a:pPr>
            <a:r>
              <a:rPr lang="en-US" sz="1100" dirty="0">
                <a:solidFill>
                  <a:schemeClr val="bg1">
                    <a:lumMod val="65000"/>
                  </a:schemeClr>
                </a:solidFill>
                <a:latin typeface="Consolas"/>
              </a:rPr>
              <a:t>public override List&lt;</a:t>
            </a:r>
            <a:r>
              <a:rPr lang="en-US" sz="1100" dirty="0" err="1">
                <a:solidFill>
                  <a:schemeClr val="bg1">
                    <a:lumMod val="65000"/>
                  </a:schemeClr>
                </a:solidFill>
                <a:latin typeface="Consolas"/>
              </a:rPr>
              <a:t>EnvironmentType</a:t>
            </a:r>
            <a:r>
              <a:rPr lang="en-US" sz="1100" dirty="0">
                <a:solidFill>
                  <a:schemeClr val="bg1">
                    <a:lumMod val="65000"/>
                  </a:schemeClr>
                </a:solidFill>
                <a:latin typeface="Consolas"/>
              </a:rPr>
              <a:t>&gt; </a:t>
            </a:r>
            <a:r>
              <a:rPr lang="en-US" sz="1100" dirty="0" err="1">
                <a:solidFill>
                  <a:schemeClr val="bg1">
                    <a:lumMod val="65000"/>
                  </a:schemeClr>
                </a:solidFill>
                <a:latin typeface="Consolas"/>
              </a:rPr>
              <a:t>TargetEnvironments</a:t>
            </a:r>
            <a:endParaRPr lang="en-US" sz="1100" dirty="0">
              <a:solidFill>
                <a:schemeClr val="bg1">
                  <a:lumMod val="65000"/>
                </a:schemeClr>
              </a:solidFill>
              <a:latin typeface="Consolas"/>
            </a:endParaRPr>
          </a:p>
          <a:p>
            <a:pPr>
              <a:defRPr/>
            </a:pPr>
            <a:r>
              <a:rPr lang="en-US" sz="1100" dirty="0">
                <a:solidFill>
                  <a:schemeClr val="bg1">
                    <a:lumMod val="65000"/>
                  </a:schemeClr>
                </a:solidFill>
                <a:latin typeface="Consolas"/>
              </a:rPr>
              <a:t>{</a:t>
            </a:r>
          </a:p>
          <a:p>
            <a:pPr>
              <a:defRPr/>
            </a:pPr>
            <a:r>
              <a:rPr lang="en-US" sz="1100" dirty="0">
                <a:solidFill>
                  <a:srgbClr val="0000FF"/>
                </a:solidFill>
                <a:latin typeface="Consolas"/>
              </a:rPr>
              <a:t>    </a:t>
            </a:r>
            <a:r>
              <a:rPr lang="en-US" sz="1100" dirty="0">
                <a:latin typeface="Consolas"/>
              </a:rPr>
              <a:t>get {</a:t>
            </a:r>
            <a:r>
              <a:rPr lang="en-US" sz="1100" dirty="0">
                <a:solidFill>
                  <a:srgbClr val="0000FF"/>
                </a:solidFill>
                <a:latin typeface="Consolas"/>
              </a:rPr>
              <a:t> return new </a:t>
            </a:r>
            <a:r>
              <a:rPr lang="en-US" sz="1100" dirty="0">
                <a:solidFill>
                  <a:srgbClr val="2B91AF"/>
                </a:solidFill>
                <a:latin typeface="Consolas"/>
              </a:rPr>
              <a:t>List&lt;</a:t>
            </a:r>
            <a:r>
              <a:rPr lang="en-US" sz="1100" dirty="0" err="1">
                <a:solidFill>
                  <a:srgbClr val="2B91AF"/>
                </a:solidFill>
                <a:latin typeface="Consolas"/>
              </a:rPr>
              <a:t>EnvironmentType</a:t>
            </a:r>
            <a:r>
              <a:rPr lang="en-US" sz="1100" dirty="0">
                <a:solidFill>
                  <a:srgbClr val="2B91AF"/>
                </a:solidFill>
                <a:latin typeface="Consolas"/>
              </a:rPr>
              <a:t>&gt;() { </a:t>
            </a:r>
            <a:r>
              <a:rPr lang="en-US" sz="1100" dirty="0" err="1">
                <a:solidFill>
                  <a:srgbClr val="2B91AF"/>
                </a:solidFill>
                <a:latin typeface="Consolas"/>
              </a:rPr>
              <a:t>EnvironmentType.SmartClient</a:t>
            </a:r>
            <a:r>
              <a:rPr lang="en-US" sz="1100" dirty="0">
                <a:solidFill>
                  <a:srgbClr val="2B91AF"/>
                </a:solidFill>
                <a:latin typeface="Consolas"/>
              </a:rPr>
              <a:t> }; }</a:t>
            </a:r>
            <a:endParaRPr lang="en-US" sz="1100" dirty="0">
              <a:solidFill>
                <a:srgbClr val="008000"/>
              </a:solidFill>
              <a:latin typeface="Consolas"/>
            </a:endParaRPr>
          </a:p>
          <a:p>
            <a:pPr>
              <a:defRPr/>
            </a:pPr>
            <a:r>
              <a:rPr lang="en-US" sz="1100" dirty="0">
                <a:solidFill>
                  <a:schemeClr val="bg1">
                    <a:lumMod val="65000"/>
                  </a:schemeClr>
                </a:solidFill>
                <a:latin typeface="Consolas"/>
              </a:rPr>
              <a:t>}</a:t>
            </a:r>
          </a:p>
        </p:txBody>
      </p:sp>
      <p:sp>
        <p:nvSpPr>
          <p:cNvPr id="6" name="TextBox 5"/>
          <p:cNvSpPr txBox="1"/>
          <p:nvPr/>
        </p:nvSpPr>
        <p:spPr>
          <a:xfrm>
            <a:off x="682625" y="3440113"/>
            <a:ext cx="7537450" cy="2292350"/>
          </a:xfrm>
          <a:prstGeom prst="rect">
            <a:avLst/>
          </a:prstGeom>
          <a:solidFill>
            <a:schemeClr val="bg1">
              <a:lumMod val="85000"/>
            </a:schemeClr>
          </a:solidFill>
        </p:spPr>
        <p:txBody>
          <a:bodyPr>
            <a:spAutoFit/>
          </a:bodyPr>
          <a:lstStyle/>
          <a:p>
            <a:pPr>
              <a:defRPr/>
            </a:pPr>
            <a:r>
              <a:rPr lang="en-US" sz="1100" dirty="0">
                <a:solidFill>
                  <a:srgbClr val="0000FF"/>
                </a:solidFill>
                <a:latin typeface="Consolas"/>
              </a:rPr>
              <a:t>void </a:t>
            </a:r>
            <a:r>
              <a:rPr lang="en-US" sz="1100" dirty="0" err="1">
                <a:latin typeface="Consolas"/>
              </a:rPr>
              <a:t>RegisterEvents</a:t>
            </a:r>
            <a:r>
              <a:rPr lang="en-US" sz="1100" dirty="0">
                <a:latin typeface="Consolas"/>
              </a:rPr>
              <a:t>(</a:t>
            </a:r>
            <a:r>
              <a:rPr lang="en-US" sz="1100" dirty="0" err="1">
                <a:solidFill>
                  <a:srgbClr val="2B91AF"/>
                </a:solidFill>
                <a:latin typeface="Consolas"/>
              </a:rPr>
              <a:t>ImageViewerAddOn</a:t>
            </a:r>
            <a:r>
              <a:rPr lang="en-US" sz="1100" dirty="0">
                <a:solidFill>
                  <a:srgbClr val="2B91AF"/>
                </a:solidFill>
                <a:latin typeface="Consolas"/>
              </a:rPr>
              <a:t> </a:t>
            </a:r>
            <a:r>
              <a:rPr lang="en-US" sz="1100" dirty="0" err="1">
                <a:latin typeface="Consolas"/>
              </a:rPr>
              <a:t>imageViewerAddOn</a:t>
            </a:r>
            <a:r>
              <a:rPr lang="en-US" sz="1100" dirty="0">
                <a:latin typeface="Consolas"/>
              </a:rPr>
              <a:t>)</a:t>
            </a:r>
          </a:p>
          <a:p>
            <a:pPr>
              <a:defRPr/>
            </a:pPr>
            <a:r>
              <a:rPr lang="en-US" sz="1100" dirty="0">
                <a:latin typeface="Consolas"/>
              </a:rPr>
              <a:t>{</a:t>
            </a:r>
          </a:p>
          <a:p>
            <a:pPr>
              <a:defRPr/>
            </a:pPr>
            <a:r>
              <a:rPr lang="en-US" sz="1100" dirty="0">
                <a:latin typeface="Consolas"/>
              </a:rPr>
              <a:t>    </a:t>
            </a:r>
            <a:r>
              <a:rPr lang="en-US" sz="1100" dirty="0" err="1">
                <a:latin typeface="Consolas"/>
              </a:rPr>
              <a:t>imageViewerAddOn.CloseEvent</a:t>
            </a:r>
            <a:r>
              <a:rPr lang="en-US" sz="1100" dirty="0">
                <a:latin typeface="Consolas"/>
              </a:rPr>
              <a:t> += </a:t>
            </a:r>
            <a:r>
              <a:rPr lang="en-US" sz="1100" dirty="0" err="1">
                <a:latin typeface="Consolas"/>
              </a:rPr>
              <a:t>ImageViewerAddOn_CloseEvent</a:t>
            </a:r>
            <a:r>
              <a:rPr lang="en-US" sz="1100" dirty="0">
                <a:latin typeface="Consolas"/>
              </a:rPr>
              <a:t>;</a:t>
            </a:r>
          </a:p>
          <a:p>
            <a:pPr>
              <a:defRPr/>
            </a:pPr>
            <a:r>
              <a:rPr lang="en-US" sz="1100" dirty="0">
                <a:latin typeface="Consolas"/>
              </a:rPr>
              <a:t>    </a:t>
            </a:r>
            <a:r>
              <a:rPr lang="en-US" sz="1100" dirty="0" err="1">
                <a:latin typeface="Consolas"/>
              </a:rPr>
              <a:t>imageViewerAddOn.PropertyChangedEvent</a:t>
            </a:r>
            <a:r>
              <a:rPr lang="en-US" sz="1100" dirty="0">
                <a:latin typeface="Consolas"/>
              </a:rPr>
              <a:t> += </a:t>
            </a:r>
            <a:r>
              <a:rPr lang="en-US" sz="1100" dirty="0" err="1">
                <a:latin typeface="Consolas"/>
              </a:rPr>
              <a:t>ImageViewerAddOn_PropertyChangedEvent</a:t>
            </a:r>
            <a:r>
              <a:rPr lang="en-US" sz="1100" dirty="0">
                <a:latin typeface="Consolas"/>
              </a:rPr>
              <a:t>;</a:t>
            </a:r>
          </a:p>
          <a:p>
            <a:pPr>
              <a:defRPr/>
            </a:pPr>
            <a:r>
              <a:rPr lang="en-US" sz="1100" dirty="0">
                <a:latin typeface="Consolas"/>
              </a:rPr>
              <a:t>    </a:t>
            </a:r>
            <a:r>
              <a:rPr lang="en-US" sz="1100" dirty="0" err="1">
                <a:latin typeface="Consolas"/>
              </a:rPr>
              <a:t>imageViewerAddOn.RecordedImageReceivedEvent</a:t>
            </a:r>
            <a:r>
              <a:rPr lang="en-US" sz="1100" dirty="0">
                <a:latin typeface="Consolas"/>
              </a:rPr>
              <a:t> += </a:t>
            </a:r>
            <a:r>
              <a:rPr lang="en-US" sz="1100" dirty="0" err="1">
                <a:latin typeface="Consolas"/>
              </a:rPr>
              <a:t>ImageViewerAddOn_RecordedImageReceivedEvent</a:t>
            </a:r>
            <a:r>
              <a:rPr lang="en-US" sz="1100" dirty="0">
                <a:latin typeface="Consolas"/>
              </a:rPr>
              <a:t>;</a:t>
            </a:r>
          </a:p>
          <a:p>
            <a:pPr>
              <a:defRPr/>
            </a:pPr>
            <a:r>
              <a:rPr lang="en-US" sz="1100" dirty="0">
                <a:latin typeface="Consolas"/>
              </a:rPr>
              <a:t>}</a:t>
            </a:r>
          </a:p>
          <a:p>
            <a:pPr>
              <a:defRPr/>
            </a:pPr>
            <a:endParaRPr lang="en-US" sz="1100" dirty="0">
              <a:solidFill>
                <a:srgbClr val="008000"/>
              </a:solidFill>
              <a:latin typeface="Consolas"/>
            </a:endParaRPr>
          </a:p>
          <a:p>
            <a:pPr>
              <a:defRPr/>
            </a:pPr>
            <a:r>
              <a:rPr lang="en-US" sz="1100" dirty="0">
                <a:solidFill>
                  <a:srgbClr val="0000FF"/>
                </a:solidFill>
                <a:latin typeface="Consolas"/>
              </a:rPr>
              <a:t>void </a:t>
            </a:r>
            <a:r>
              <a:rPr lang="en-US" sz="1100" dirty="0" err="1">
                <a:latin typeface="Consolas"/>
              </a:rPr>
              <a:t>UnregisterEvents</a:t>
            </a:r>
            <a:r>
              <a:rPr lang="en-US" sz="1100" dirty="0">
                <a:latin typeface="Consolas"/>
              </a:rPr>
              <a:t>(</a:t>
            </a:r>
            <a:r>
              <a:rPr lang="en-US" sz="1100" dirty="0" err="1">
                <a:solidFill>
                  <a:srgbClr val="2B91AF"/>
                </a:solidFill>
                <a:latin typeface="Consolas"/>
              </a:rPr>
              <a:t>ImageViewerAddOn</a:t>
            </a:r>
            <a:r>
              <a:rPr lang="en-US" sz="1100" dirty="0">
                <a:solidFill>
                  <a:srgbClr val="2B91AF"/>
                </a:solidFill>
                <a:latin typeface="Consolas"/>
              </a:rPr>
              <a:t> </a:t>
            </a:r>
            <a:r>
              <a:rPr lang="en-US" sz="1100" dirty="0" err="1">
                <a:latin typeface="Consolas"/>
              </a:rPr>
              <a:t>imageViewerAddOn</a:t>
            </a:r>
            <a:r>
              <a:rPr lang="en-US" sz="1100" dirty="0">
                <a:latin typeface="Consolas"/>
              </a:rPr>
              <a:t>)</a:t>
            </a:r>
          </a:p>
          <a:p>
            <a:pPr>
              <a:defRPr/>
            </a:pPr>
            <a:r>
              <a:rPr lang="en-US" sz="1100" dirty="0">
                <a:latin typeface="Consolas"/>
              </a:rPr>
              <a:t>{</a:t>
            </a:r>
          </a:p>
          <a:p>
            <a:pPr>
              <a:defRPr/>
            </a:pPr>
            <a:r>
              <a:rPr lang="en-US" sz="1100" dirty="0">
                <a:latin typeface="Consolas"/>
              </a:rPr>
              <a:t>    </a:t>
            </a:r>
            <a:r>
              <a:rPr lang="en-US" sz="1100" dirty="0" err="1">
                <a:latin typeface="Consolas"/>
              </a:rPr>
              <a:t>imageViewerAddOn.CloseEvent</a:t>
            </a:r>
            <a:r>
              <a:rPr lang="en-US" sz="1100" dirty="0">
                <a:latin typeface="Consolas"/>
              </a:rPr>
              <a:t> -= </a:t>
            </a:r>
            <a:r>
              <a:rPr lang="en-US" sz="1100" dirty="0" err="1">
                <a:latin typeface="Consolas"/>
              </a:rPr>
              <a:t>ImageViewerAddOn_CloseEvent</a:t>
            </a:r>
            <a:r>
              <a:rPr lang="en-US" sz="1100" dirty="0">
                <a:latin typeface="Consolas"/>
              </a:rPr>
              <a:t>;</a:t>
            </a:r>
          </a:p>
          <a:p>
            <a:pPr>
              <a:defRPr/>
            </a:pPr>
            <a:r>
              <a:rPr lang="en-US" sz="1100" dirty="0">
                <a:latin typeface="Consolas"/>
              </a:rPr>
              <a:t>    </a:t>
            </a:r>
            <a:r>
              <a:rPr lang="en-US" sz="1100" dirty="0" err="1">
                <a:latin typeface="Consolas"/>
              </a:rPr>
              <a:t>imageViewerAddOn.PropertyChangedEvent</a:t>
            </a:r>
            <a:r>
              <a:rPr lang="en-US" sz="1100" dirty="0">
                <a:latin typeface="Consolas"/>
              </a:rPr>
              <a:t> -= </a:t>
            </a:r>
            <a:r>
              <a:rPr lang="en-US" sz="1100" dirty="0" err="1">
                <a:latin typeface="Consolas"/>
              </a:rPr>
              <a:t>ImageViewerAddOn_PropertyChangedEvent</a:t>
            </a:r>
            <a:r>
              <a:rPr lang="en-US" sz="1100" dirty="0">
                <a:latin typeface="Consolas"/>
              </a:rPr>
              <a:t>;</a:t>
            </a:r>
          </a:p>
          <a:p>
            <a:pPr>
              <a:defRPr/>
            </a:pPr>
            <a:r>
              <a:rPr lang="en-US" sz="1100" dirty="0">
                <a:latin typeface="Consolas"/>
              </a:rPr>
              <a:t>    </a:t>
            </a:r>
            <a:r>
              <a:rPr lang="en-US" sz="1100" dirty="0" err="1">
                <a:latin typeface="Consolas"/>
              </a:rPr>
              <a:t>imageViewerAddOn.RecordedImageReceivedEvent</a:t>
            </a:r>
            <a:r>
              <a:rPr lang="en-US" sz="1100" dirty="0">
                <a:latin typeface="Consolas"/>
              </a:rPr>
              <a:t> -= </a:t>
            </a:r>
            <a:r>
              <a:rPr lang="en-US" sz="1100" dirty="0" err="1">
                <a:latin typeface="Consolas"/>
              </a:rPr>
              <a:t>ImageViewerAddOn_RecordedImageReceivedEvent</a:t>
            </a:r>
            <a:r>
              <a:rPr lang="en-US" sz="1100" dirty="0">
                <a:latin typeface="Consolas"/>
              </a:rPr>
              <a:t>;</a:t>
            </a:r>
          </a:p>
          <a:p>
            <a:pPr>
              <a:defRPr/>
            </a:pPr>
            <a:r>
              <a:rPr lang="en-US" sz="1100" dirty="0">
                <a:latin typeface="Consolas"/>
              </a:rPr>
              <a:t>}</a:t>
            </a:r>
          </a:p>
        </p:txBody>
      </p:sp>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smtClean="0"/>
              <a:t>MIP Plug-in</a:t>
            </a:r>
            <a:br>
              <a:rPr lang="en-US" smtClean="0"/>
            </a:br>
            <a:r>
              <a:rPr lang="en-US" sz="1600" smtClean="0"/>
              <a:t>Code sample - 3</a:t>
            </a:r>
          </a:p>
        </p:txBody>
      </p:sp>
      <p:sp>
        <p:nvSpPr>
          <p:cNvPr id="46083" name="Content Placeholder 3"/>
          <p:cNvSpPr>
            <a:spLocks noGrp="1"/>
          </p:cNvSpPr>
          <p:nvPr>
            <p:ph idx="1"/>
          </p:nvPr>
        </p:nvSpPr>
        <p:spPr>
          <a:xfrm>
            <a:off x="323850" y="1268413"/>
            <a:ext cx="8280400" cy="4178300"/>
          </a:xfrm>
        </p:spPr>
        <p:txBody>
          <a:bodyPr/>
          <a:lstStyle/>
          <a:p>
            <a:pPr defTabSz="250825">
              <a:spcAft>
                <a:spcPts val="25"/>
              </a:spcAft>
            </a:pPr>
            <a:r>
              <a:rPr lang="en-US" smtClean="0"/>
              <a:t>Code for managing add/remove of new AddOns</a:t>
            </a:r>
          </a:p>
        </p:txBody>
      </p:sp>
      <p:sp>
        <p:nvSpPr>
          <p:cNvPr id="3" name="TextBox 2"/>
          <p:cNvSpPr txBox="1"/>
          <p:nvPr/>
        </p:nvSpPr>
        <p:spPr>
          <a:xfrm>
            <a:off x="684213" y="1866900"/>
            <a:ext cx="7559675" cy="4154488"/>
          </a:xfrm>
          <a:prstGeom prst="rect">
            <a:avLst/>
          </a:prstGeom>
          <a:solidFill>
            <a:schemeClr val="bg1">
              <a:lumMod val="85000"/>
            </a:schemeClr>
          </a:solidFill>
        </p:spPr>
        <p:txBody>
          <a:bodyPr>
            <a:spAutoFit/>
          </a:bodyPr>
          <a:lstStyle/>
          <a:p>
            <a:pPr>
              <a:defRPr/>
            </a:pPr>
            <a:r>
              <a:rPr lang="en-US" sz="1100" dirty="0">
                <a:solidFill>
                  <a:srgbClr val="0000FF"/>
                </a:solidFill>
                <a:latin typeface="Consolas"/>
              </a:rPr>
              <a:t>void </a:t>
            </a:r>
            <a:r>
              <a:rPr lang="en-US" sz="1100" dirty="0" err="1">
                <a:latin typeface="Consolas"/>
              </a:rPr>
              <a:t>NewImageViewerControlEvent</a:t>
            </a:r>
            <a:r>
              <a:rPr lang="en-US" sz="1100" dirty="0">
                <a:latin typeface="Consolas"/>
              </a:rPr>
              <a:t>(</a:t>
            </a:r>
            <a:r>
              <a:rPr lang="en-US" sz="1100" dirty="0" err="1">
                <a:solidFill>
                  <a:srgbClr val="2B91AF"/>
                </a:solidFill>
                <a:latin typeface="Consolas"/>
              </a:rPr>
              <a:t>ImageViewerAddOn</a:t>
            </a:r>
            <a:r>
              <a:rPr lang="en-US" sz="1100" dirty="0">
                <a:solidFill>
                  <a:srgbClr val="2B91AF"/>
                </a:solidFill>
                <a:latin typeface="Consolas"/>
              </a:rPr>
              <a:t> </a:t>
            </a:r>
            <a:r>
              <a:rPr lang="en-US" sz="1100" dirty="0" err="1">
                <a:latin typeface="Consolas"/>
              </a:rPr>
              <a:t>imageViewerAddOn</a:t>
            </a:r>
            <a:r>
              <a:rPr lang="en-US" sz="1100" dirty="0">
                <a:latin typeface="Consolas"/>
              </a:rPr>
              <a:t>)</a:t>
            </a:r>
          </a:p>
          <a:p>
            <a:pPr>
              <a:defRPr/>
            </a:pPr>
            <a:r>
              <a:rPr lang="en-US" sz="1100" dirty="0">
                <a:latin typeface="Consolas"/>
              </a:rPr>
              <a:t>{</a:t>
            </a:r>
          </a:p>
          <a:p>
            <a:pPr>
              <a:defRPr/>
            </a:pPr>
            <a:r>
              <a:rPr lang="en-US" sz="1100" dirty="0">
                <a:solidFill>
                  <a:srgbClr val="0000FF"/>
                </a:solidFill>
                <a:latin typeface="Consolas"/>
              </a:rPr>
              <a:t>    </a:t>
            </a:r>
            <a:r>
              <a:rPr lang="en-US" sz="1100" dirty="0">
                <a:latin typeface="Consolas"/>
              </a:rPr>
              <a:t>lock (_</a:t>
            </a:r>
            <a:r>
              <a:rPr lang="en-US" sz="1100" dirty="0" err="1">
                <a:latin typeface="Consolas"/>
              </a:rPr>
              <a:t>activeImageViewerAddOns</a:t>
            </a:r>
            <a:r>
              <a:rPr lang="en-US" sz="1100" dirty="0">
                <a:latin typeface="Consolas"/>
              </a:rPr>
              <a:t>)</a:t>
            </a:r>
          </a:p>
          <a:p>
            <a:pPr>
              <a:defRPr/>
            </a:pPr>
            <a:r>
              <a:rPr lang="en-US" sz="1100" dirty="0">
                <a:latin typeface="Consolas"/>
              </a:rPr>
              <a:t>    {</a:t>
            </a:r>
          </a:p>
          <a:p>
            <a:pPr>
              <a:defRPr/>
            </a:pPr>
            <a:r>
              <a:rPr lang="en-US" sz="1100" dirty="0">
                <a:latin typeface="Consolas"/>
              </a:rPr>
              <a:t>        </a:t>
            </a:r>
            <a:r>
              <a:rPr lang="en-US" sz="1100" dirty="0" err="1">
                <a:latin typeface="Consolas"/>
              </a:rPr>
              <a:t>RegisterEvents</a:t>
            </a:r>
            <a:r>
              <a:rPr lang="en-US" sz="1100" dirty="0">
                <a:latin typeface="Consolas"/>
              </a:rPr>
              <a:t>(</a:t>
            </a:r>
            <a:r>
              <a:rPr lang="en-US" sz="1100" dirty="0" err="1">
                <a:latin typeface="Consolas"/>
              </a:rPr>
              <a:t>imageViewerAddOn</a:t>
            </a:r>
            <a:r>
              <a:rPr lang="en-US" sz="1100" dirty="0">
                <a:latin typeface="Consolas"/>
              </a:rPr>
              <a:t>);</a:t>
            </a:r>
          </a:p>
          <a:p>
            <a:pPr>
              <a:defRPr/>
            </a:pPr>
            <a:r>
              <a:rPr lang="en-US" sz="1100" dirty="0">
                <a:latin typeface="Consolas"/>
              </a:rPr>
              <a:t>        _</a:t>
            </a:r>
            <a:r>
              <a:rPr lang="en-US" sz="1100" dirty="0" err="1">
                <a:latin typeface="Consolas"/>
              </a:rPr>
              <a:t>activeImageViewerAddOns.Add</a:t>
            </a:r>
            <a:r>
              <a:rPr lang="en-US" sz="1100" dirty="0">
                <a:latin typeface="Consolas"/>
              </a:rPr>
              <a:t>(</a:t>
            </a:r>
            <a:r>
              <a:rPr lang="en-US" sz="1100" dirty="0" err="1">
                <a:latin typeface="Consolas"/>
              </a:rPr>
              <a:t>imageViewerAddOn</a:t>
            </a:r>
            <a:r>
              <a:rPr lang="en-US" sz="1100" dirty="0">
                <a:latin typeface="Consolas"/>
              </a:rPr>
              <a:t>);</a:t>
            </a:r>
          </a:p>
          <a:p>
            <a:pPr>
              <a:defRPr/>
            </a:pPr>
            <a:r>
              <a:rPr lang="en-US" sz="1100" dirty="0">
                <a:latin typeface="Consolas"/>
              </a:rPr>
              <a:t>    }</a:t>
            </a:r>
          </a:p>
          <a:p>
            <a:pPr>
              <a:defRPr/>
            </a:pPr>
            <a:r>
              <a:rPr lang="en-US" sz="1100" dirty="0">
                <a:latin typeface="Consolas"/>
              </a:rPr>
              <a:t>}</a:t>
            </a:r>
          </a:p>
          <a:p>
            <a:pPr>
              <a:defRPr/>
            </a:pPr>
            <a:r>
              <a:rPr lang="en-US" sz="1100" dirty="0">
                <a:solidFill>
                  <a:srgbClr val="0000FF"/>
                </a:solidFill>
                <a:latin typeface="Consolas"/>
              </a:rPr>
              <a:t>void </a:t>
            </a:r>
            <a:r>
              <a:rPr lang="en-US" sz="1100" dirty="0" err="1">
                <a:latin typeface="Consolas"/>
              </a:rPr>
              <a:t>ImageViewerAddOn_CloseEvent</a:t>
            </a:r>
            <a:r>
              <a:rPr lang="en-US" sz="1100" dirty="0">
                <a:latin typeface="Consolas"/>
              </a:rPr>
              <a:t>(</a:t>
            </a:r>
            <a:r>
              <a:rPr lang="en-US" sz="1100" dirty="0">
                <a:solidFill>
                  <a:schemeClr val="accent1">
                    <a:lumMod val="75000"/>
                  </a:schemeClr>
                </a:solidFill>
                <a:latin typeface="Consolas"/>
              </a:rPr>
              <a:t>object</a:t>
            </a:r>
            <a:r>
              <a:rPr lang="en-US" sz="1100" dirty="0">
                <a:latin typeface="Consolas"/>
              </a:rPr>
              <a:t> sender</a:t>
            </a:r>
            <a:r>
              <a:rPr lang="en-US" sz="1100" dirty="0">
                <a:solidFill>
                  <a:srgbClr val="0000FF"/>
                </a:solidFill>
                <a:latin typeface="Consolas"/>
              </a:rPr>
              <a:t>, </a:t>
            </a:r>
            <a:r>
              <a:rPr lang="en-US" sz="1100" dirty="0" err="1">
                <a:solidFill>
                  <a:srgbClr val="2B91AF"/>
                </a:solidFill>
                <a:latin typeface="Consolas"/>
              </a:rPr>
              <a:t>EventArgs</a:t>
            </a:r>
            <a:r>
              <a:rPr lang="en-US" sz="1100" dirty="0">
                <a:solidFill>
                  <a:srgbClr val="2B91AF"/>
                </a:solidFill>
                <a:latin typeface="Consolas"/>
              </a:rPr>
              <a:t> </a:t>
            </a:r>
            <a:r>
              <a:rPr lang="en-US" sz="1100" dirty="0">
                <a:latin typeface="Consolas"/>
              </a:rPr>
              <a:t>e)</a:t>
            </a:r>
          </a:p>
          <a:p>
            <a:pPr>
              <a:defRPr/>
            </a:pPr>
            <a:r>
              <a:rPr lang="en-US" sz="1100" dirty="0">
                <a:latin typeface="Consolas"/>
              </a:rPr>
              <a:t>{</a:t>
            </a:r>
          </a:p>
          <a:p>
            <a:pPr>
              <a:defRPr/>
            </a:pPr>
            <a:r>
              <a:rPr lang="en-US" sz="1100" dirty="0">
                <a:solidFill>
                  <a:srgbClr val="2B91AF"/>
                </a:solidFill>
                <a:latin typeface="Consolas"/>
              </a:rPr>
              <a:t>    </a:t>
            </a:r>
            <a:r>
              <a:rPr lang="en-US" sz="1100" dirty="0" err="1">
                <a:solidFill>
                  <a:srgbClr val="2B91AF"/>
                </a:solidFill>
                <a:latin typeface="Consolas"/>
              </a:rPr>
              <a:t>ImageViewerAddOn</a:t>
            </a:r>
            <a:r>
              <a:rPr lang="en-US" sz="1100" dirty="0">
                <a:solidFill>
                  <a:srgbClr val="2B91AF"/>
                </a:solidFill>
                <a:latin typeface="Consolas"/>
              </a:rPr>
              <a:t> </a:t>
            </a:r>
            <a:r>
              <a:rPr lang="en-US" sz="1100" dirty="0" err="1">
                <a:latin typeface="Consolas"/>
              </a:rPr>
              <a:t>imageViewerAddOn</a:t>
            </a:r>
            <a:r>
              <a:rPr lang="en-US" sz="1100" dirty="0">
                <a:latin typeface="Consolas"/>
              </a:rPr>
              <a:t> = sender </a:t>
            </a:r>
            <a:r>
              <a:rPr lang="en-US" sz="1100" dirty="0">
                <a:solidFill>
                  <a:srgbClr val="0000FF"/>
                </a:solidFill>
                <a:latin typeface="Consolas"/>
              </a:rPr>
              <a:t>as </a:t>
            </a:r>
            <a:r>
              <a:rPr lang="en-US" sz="1100" dirty="0" err="1">
                <a:solidFill>
                  <a:srgbClr val="2B91AF"/>
                </a:solidFill>
                <a:latin typeface="Consolas"/>
              </a:rPr>
              <a:t>ImageViewerAddOn</a:t>
            </a:r>
            <a:r>
              <a:rPr lang="en-US" sz="1100" dirty="0">
                <a:solidFill>
                  <a:srgbClr val="2B91AF"/>
                </a:solidFill>
                <a:latin typeface="Consolas"/>
              </a:rPr>
              <a:t>;</a:t>
            </a:r>
          </a:p>
          <a:p>
            <a:pPr>
              <a:defRPr/>
            </a:pPr>
            <a:r>
              <a:rPr lang="en-US" sz="1100" dirty="0">
                <a:latin typeface="Consolas"/>
              </a:rPr>
              <a:t>    if (</a:t>
            </a:r>
            <a:r>
              <a:rPr lang="en-US" sz="1100" dirty="0" err="1">
                <a:latin typeface="Consolas"/>
              </a:rPr>
              <a:t>imageViewerAddOn</a:t>
            </a:r>
            <a:r>
              <a:rPr lang="en-US" sz="1100" dirty="0">
                <a:latin typeface="Consolas"/>
              </a:rPr>
              <a:t> != null)</a:t>
            </a:r>
          </a:p>
          <a:p>
            <a:pPr>
              <a:defRPr/>
            </a:pPr>
            <a:r>
              <a:rPr lang="en-US" sz="1100" dirty="0">
                <a:latin typeface="Consolas"/>
              </a:rPr>
              <a:t>    {</a:t>
            </a:r>
          </a:p>
          <a:p>
            <a:pPr>
              <a:defRPr/>
            </a:pPr>
            <a:r>
              <a:rPr lang="en-US" sz="1100" dirty="0">
                <a:latin typeface="Consolas"/>
              </a:rPr>
              <a:t>        </a:t>
            </a:r>
            <a:r>
              <a:rPr lang="en-US" sz="1100" dirty="0" err="1">
                <a:latin typeface="Consolas"/>
              </a:rPr>
              <a:t>UnregisterEvents</a:t>
            </a:r>
            <a:r>
              <a:rPr lang="en-US" sz="1100" dirty="0">
                <a:latin typeface="Consolas"/>
              </a:rPr>
              <a:t>(</a:t>
            </a:r>
            <a:r>
              <a:rPr lang="en-US" sz="1100" dirty="0" err="1">
                <a:latin typeface="Consolas"/>
              </a:rPr>
              <a:t>imageViewerAddOn</a:t>
            </a:r>
            <a:r>
              <a:rPr lang="en-US" sz="1100" dirty="0">
                <a:latin typeface="Consolas"/>
              </a:rPr>
              <a:t>);</a:t>
            </a:r>
          </a:p>
          <a:p>
            <a:pPr>
              <a:defRPr/>
            </a:pPr>
            <a:r>
              <a:rPr lang="en-US" sz="1100" dirty="0">
                <a:latin typeface="Consolas"/>
              </a:rPr>
              <a:t>        if (_</a:t>
            </a:r>
            <a:r>
              <a:rPr lang="en-US" sz="1100" dirty="0" err="1">
                <a:latin typeface="Consolas"/>
              </a:rPr>
              <a:t>activeImageViewerAddOns.Contains</a:t>
            </a:r>
            <a:r>
              <a:rPr lang="en-US" sz="1100" dirty="0">
                <a:latin typeface="Consolas"/>
              </a:rPr>
              <a:t>(</a:t>
            </a:r>
            <a:r>
              <a:rPr lang="en-US" sz="1100" dirty="0" err="1">
                <a:latin typeface="Consolas"/>
              </a:rPr>
              <a:t>imageViewerAddOn</a:t>
            </a:r>
            <a:r>
              <a:rPr lang="en-US" sz="1100" dirty="0">
                <a:latin typeface="Consolas"/>
              </a:rPr>
              <a:t>))</a:t>
            </a:r>
          </a:p>
          <a:p>
            <a:pPr>
              <a:defRPr/>
            </a:pPr>
            <a:r>
              <a:rPr lang="en-US" sz="1100" dirty="0">
                <a:latin typeface="Consolas"/>
              </a:rPr>
              <a:t>        {</a:t>
            </a:r>
          </a:p>
          <a:p>
            <a:pPr>
              <a:defRPr/>
            </a:pPr>
            <a:r>
              <a:rPr lang="en-US" sz="1100" dirty="0">
                <a:latin typeface="Consolas"/>
              </a:rPr>
              <a:t>            lock (_</a:t>
            </a:r>
            <a:r>
              <a:rPr lang="en-US" sz="1100" dirty="0" err="1">
                <a:latin typeface="Consolas"/>
              </a:rPr>
              <a:t>activeImageViewerAddOns</a:t>
            </a:r>
            <a:r>
              <a:rPr lang="en-US" sz="1100" dirty="0">
                <a:latin typeface="Consolas"/>
              </a:rPr>
              <a:t>)</a:t>
            </a:r>
          </a:p>
          <a:p>
            <a:pPr>
              <a:defRPr/>
            </a:pPr>
            <a:r>
              <a:rPr lang="en-US" sz="1100" dirty="0">
                <a:latin typeface="Consolas"/>
              </a:rPr>
              <a:t>            {</a:t>
            </a:r>
          </a:p>
          <a:p>
            <a:pPr>
              <a:defRPr/>
            </a:pPr>
            <a:r>
              <a:rPr lang="en-US" sz="1100" dirty="0">
                <a:latin typeface="Consolas"/>
              </a:rPr>
              <a:t>	    </a:t>
            </a:r>
            <a:r>
              <a:rPr lang="en-US" sz="1100" dirty="0" err="1">
                <a:latin typeface="Consolas"/>
              </a:rPr>
              <a:t>imageViewerAddOn.ClearOverlay</a:t>
            </a:r>
            <a:r>
              <a:rPr lang="en-US" sz="1100" dirty="0">
                <a:latin typeface="Consolas"/>
              </a:rPr>
              <a:t>(12);</a:t>
            </a:r>
          </a:p>
          <a:p>
            <a:pPr>
              <a:defRPr/>
            </a:pPr>
            <a:r>
              <a:rPr lang="en-US" sz="1100" dirty="0">
                <a:latin typeface="Consolas"/>
              </a:rPr>
              <a:t>	    _</a:t>
            </a:r>
            <a:r>
              <a:rPr lang="en-US" sz="1100" dirty="0" err="1">
                <a:latin typeface="Consolas"/>
              </a:rPr>
              <a:t>activeImageViewerAddOns.Remove</a:t>
            </a:r>
            <a:r>
              <a:rPr lang="en-US" sz="1100" dirty="0">
                <a:latin typeface="Consolas"/>
              </a:rPr>
              <a:t>(</a:t>
            </a:r>
            <a:r>
              <a:rPr lang="en-US" sz="1100" dirty="0" err="1">
                <a:latin typeface="Consolas"/>
              </a:rPr>
              <a:t>imageViewerAddOn</a:t>
            </a:r>
            <a:r>
              <a:rPr lang="en-US" sz="1100" dirty="0">
                <a:latin typeface="Consolas"/>
              </a:rPr>
              <a:t>);</a:t>
            </a:r>
          </a:p>
          <a:p>
            <a:pPr>
              <a:defRPr/>
            </a:pPr>
            <a:r>
              <a:rPr lang="en-US" sz="1100" dirty="0">
                <a:latin typeface="Consolas"/>
              </a:rPr>
              <a:t>	}</a:t>
            </a:r>
          </a:p>
          <a:p>
            <a:pPr>
              <a:defRPr/>
            </a:pPr>
            <a:r>
              <a:rPr lang="en-US" sz="1100" dirty="0">
                <a:latin typeface="Consolas"/>
              </a:rPr>
              <a:t>        }</a:t>
            </a:r>
          </a:p>
          <a:p>
            <a:pPr>
              <a:defRPr/>
            </a:pPr>
            <a:r>
              <a:rPr lang="en-US" sz="1100" dirty="0">
                <a:latin typeface="Consolas"/>
              </a:rPr>
              <a:t>    }</a:t>
            </a:r>
          </a:p>
          <a:p>
            <a:pPr>
              <a:defRPr/>
            </a:pPr>
            <a:r>
              <a:rPr lang="en-US" sz="1100" dirty="0">
                <a:latin typeface="Consolas"/>
              </a:rPr>
              <a:t>}</a:t>
            </a:r>
          </a:p>
        </p:txBody>
      </p:sp>
    </p:spTree>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smtClean="0"/>
              <a:t>MIP Plug-in</a:t>
            </a:r>
            <a:br>
              <a:rPr lang="en-US" smtClean="0"/>
            </a:br>
            <a:r>
              <a:rPr lang="en-US" sz="1600" smtClean="0"/>
              <a:t>Code sample - 4</a:t>
            </a:r>
          </a:p>
        </p:txBody>
      </p:sp>
      <p:sp>
        <p:nvSpPr>
          <p:cNvPr id="47107" name="Content Placeholder 3"/>
          <p:cNvSpPr>
            <a:spLocks noGrp="1"/>
          </p:cNvSpPr>
          <p:nvPr>
            <p:ph idx="1"/>
          </p:nvPr>
        </p:nvSpPr>
        <p:spPr>
          <a:xfrm>
            <a:off x="323850" y="1268413"/>
            <a:ext cx="8280400" cy="4178300"/>
          </a:xfrm>
        </p:spPr>
        <p:txBody>
          <a:bodyPr/>
          <a:lstStyle/>
          <a:p>
            <a:pPr defTabSz="250825">
              <a:spcAft>
                <a:spcPts val="25"/>
              </a:spcAft>
            </a:pPr>
            <a:r>
              <a:rPr lang="en-US" smtClean="0"/>
              <a:t>Maintenance &amp; Playback overlay update</a:t>
            </a:r>
          </a:p>
        </p:txBody>
      </p:sp>
      <p:sp>
        <p:nvSpPr>
          <p:cNvPr id="3" name="TextBox 2"/>
          <p:cNvSpPr txBox="1"/>
          <p:nvPr/>
        </p:nvSpPr>
        <p:spPr>
          <a:xfrm>
            <a:off x="684213" y="2060575"/>
            <a:ext cx="7632700" cy="3140075"/>
          </a:xfrm>
          <a:prstGeom prst="rect">
            <a:avLst/>
          </a:prstGeom>
          <a:solidFill>
            <a:schemeClr val="bg1">
              <a:lumMod val="85000"/>
            </a:schemeClr>
          </a:solidFill>
        </p:spPr>
        <p:txBody>
          <a:bodyPr>
            <a:spAutoFit/>
          </a:bodyPr>
          <a:lstStyle/>
          <a:p>
            <a:pPr>
              <a:defRPr/>
            </a:pPr>
            <a:r>
              <a:rPr lang="en-US" sz="1100" dirty="0">
                <a:solidFill>
                  <a:srgbClr val="0000FF"/>
                </a:solidFill>
                <a:latin typeface="Consolas"/>
              </a:rPr>
              <a:t>void </a:t>
            </a:r>
            <a:r>
              <a:rPr lang="en-US" sz="1100" dirty="0" err="1">
                <a:latin typeface="Consolas"/>
              </a:rPr>
              <a:t>ImageViewerAddOn_PropertyChangedEvent</a:t>
            </a:r>
            <a:r>
              <a:rPr lang="en-US" sz="1100" dirty="0">
                <a:latin typeface="Consolas"/>
              </a:rPr>
              <a:t>(</a:t>
            </a:r>
            <a:r>
              <a:rPr lang="en-US" sz="1100" dirty="0">
                <a:solidFill>
                  <a:srgbClr val="0000FF"/>
                </a:solidFill>
                <a:latin typeface="Consolas"/>
              </a:rPr>
              <a:t>object </a:t>
            </a:r>
            <a:r>
              <a:rPr lang="en-US" sz="1100" dirty="0">
                <a:latin typeface="Consolas"/>
              </a:rPr>
              <a:t>sender</a:t>
            </a:r>
            <a:r>
              <a:rPr lang="en-US" sz="1100" dirty="0">
                <a:solidFill>
                  <a:srgbClr val="0000FF"/>
                </a:solidFill>
                <a:latin typeface="Consolas"/>
              </a:rPr>
              <a:t>, </a:t>
            </a:r>
            <a:r>
              <a:rPr lang="en-US" sz="1100" dirty="0" err="1">
                <a:solidFill>
                  <a:srgbClr val="2B91AF"/>
                </a:solidFill>
                <a:latin typeface="Consolas"/>
              </a:rPr>
              <a:t>EventArgs</a:t>
            </a:r>
            <a:r>
              <a:rPr lang="en-US" sz="1100" dirty="0">
                <a:solidFill>
                  <a:srgbClr val="2B91AF"/>
                </a:solidFill>
                <a:latin typeface="Consolas"/>
              </a:rPr>
              <a:t> </a:t>
            </a:r>
            <a:r>
              <a:rPr lang="en-US" sz="1100" dirty="0">
                <a:latin typeface="Consolas"/>
              </a:rPr>
              <a:t>e)</a:t>
            </a:r>
          </a:p>
          <a:p>
            <a:pPr>
              <a:defRPr/>
            </a:pPr>
            <a:r>
              <a:rPr lang="en-US" sz="1100" dirty="0">
                <a:solidFill>
                  <a:srgbClr val="008000"/>
                </a:solidFill>
                <a:latin typeface="Consolas"/>
              </a:rPr>
              <a:t>{</a:t>
            </a:r>
          </a:p>
          <a:p>
            <a:pPr>
              <a:defRPr/>
            </a:pPr>
            <a:r>
              <a:rPr lang="en-US" sz="1100" dirty="0">
                <a:solidFill>
                  <a:srgbClr val="2B91AF"/>
                </a:solidFill>
                <a:latin typeface="Consolas"/>
              </a:rPr>
              <a:t>    </a:t>
            </a:r>
            <a:r>
              <a:rPr lang="en-US" sz="1100" dirty="0" err="1">
                <a:solidFill>
                  <a:srgbClr val="2B91AF"/>
                </a:solidFill>
                <a:latin typeface="Consolas"/>
              </a:rPr>
              <a:t>ImageViewerAddOn</a:t>
            </a:r>
            <a:r>
              <a:rPr lang="en-US" sz="1100" dirty="0">
                <a:solidFill>
                  <a:srgbClr val="2B91AF"/>
                </a:solidFill>
                <a:latin typeface="Consolas"/>
              </a:rPr>
              <a:t> </a:t>
            </a:r>
            <a:r>
              <a:rPr lang="en-US" sz="1100" dirty="0" err="1">
                <a:latin typeface="Consolas"/>
              </a:rPr>
              <a:t>imageViewerAddOn</a:t>
            </a:r>
            <a:r>
              <a:rPr lang="en-US" sz="1100" dirty="0">
                <a:latin typeface="Consolas"/>
              </a:rPr>
              <a:t> = sender </a:t>
            </a:r>
            <a:r>
              <a:rPr lang="en-US" sz="1100" dirty="0">
                <a:solidFill>
                  <a:srgbClr val="0000FF"/>
                </a:solidFill>
                <a:latin typeface="Consolas"/>
              </a:rPr>
              <a:t>as </a:t>
            </a:r>
            <a:r>
              <a:rPr lang="en-US" sz="1100" dirty="0" err="1">
                <a:solidFill>
                  <a:srgbClr val="2B91AF"/>
                </a:solidFill>
                <a:latin typeface="Consolas"/>
              </a:rPr>
              <a:t>ImageViewerAddOn</a:t>
            </a:r>
            <a:r>
              <a:rPr lang="en-US" sz="1100" dirty="0">
                <a:solidFill>
                  <a:srgbClr val="2B91AF"/>
                </a:solidFill>
                <a:latin typeface="Consolas"/>
              </a:rPr>
              <a:t>;</a:t>
            </a:r>
          </a:p>
          <a:p>
            <a:pPr>
              <a:defRPr/>
            </a:pPr>
            <a:r>
              <a:rPr lang="en-US" sz="1100" dirty="0">
                <a:latin typeface="Consolas"/>
              </a:rPr>
              <a:t>    if (</a:t>
            </a:r>
            <a:r>
              <a:rPr lang="en-US" sz="1100" dirty="0" err="1">
                <a:latin typeface="Consolas"/>
              </a:rPr>
              <a:t>imageViewerAddOn</a:t>
            </a:r>
            <a:r>
              <a:rPr lang="en-US" sz="1100" dirty="0">
                <a:latin typeface="Consolas"/>
              </a:rPr>
              <a:t> != null)</a:t>
            </a:r>
          </a:p>
          <a:p>
            <a:pPr>
              <a:defRPr/>
            </a:pPr>
            <a:r>
              <a:rPr lang="en-US" sz="1100" dirty="0">
                <a:latin typeface="Consolas"/>
              </a:rPr>
              <a:t>    {</a:t>
            </a:r>
          </a:p>
          <a:p>
            <a:pPr>
              <a:defRPr/>
            </a:pPr>
            <a:r>
              <a:rPr lang="en-US" sz="1100" dirty="0">
                <a:latin typeface="Consolas"/>
              </a:rPr>
              <a:t>        </a:t>
            </a:r>
            <a:r>
              <a:rPr lang="en-US" sz="1100" dirty="0" err="1">
                <a:latin typeface="Consolas"/>
              </a:rPr>
              <a:t>imageViewerAddOn.ClearOverlay</a:t>
            </a:r>
            <a:r>
              <a:rPr lang="en-US" sz="1100" dirty="0">
                <a:latin typeface="Consolas"/>
              </a:rPr>
              <a:t>(12);</a:t>
            </a:r>
          </a:p>
          <a:p>
            <a:pPr>
              <a:defRPr/>
            </a:pPr>
            <a:r>
              <a:rPr lang="en-US" sz="1100" dirty="0">
                <a:latin typeface="Consolas"/>
              </a:rPr>
              <a:t>    }</a:t>
            </a:r>
          </a:p>
          <a:p>
            <a:pPr>
              <a:defRPr/>
            </a:pPr>
            <a:r>
              <a:rPr lang="en-US" sz="1100" dirty="0">
                <a:latin typeface="Consolas"/>
              </a:rPr>
              <a:t>}</a:t>
            </a:r>
          </a:p>
          <a:p>
            <a:pPr>
              <a:defRPr/>
            </a:pPr>
            <a:endParaRPr lang="en-US" sz="1100" dirty="0">
              <a:solidFill>
                <a:srgbClr val="0000FF"/>
              </a:solidFill>
              <a:latin typeface="Consolas"/>
            </a:endParaRPr>
          </a:p>
          <a:p>
            <a:pPr>
              <a:defRPr/>
            </a:pPr>
            <a:r>
              <a:rPr lang="en-US" sz="1100" dirty="0">
                <a:solidFill>
                  <a:srgbClr val="008000"/>
                </a:solidFill>
                <a:latin typeface="Consolas"/>
              </a:rPr>
              <a:t>//Draw overlay in playback mode</a:t>
            </a:r>
          </a:p>
          <a:p>
            <a:pPr>
              <a:defRPr/>
            </a:pPr>
            <a:r>
              <a:rPr lang="en-US" sz="1100" dirty="0">
                <a:solidFill>
                  <a:srgbClr val="0000FF"/>
                </a:solidFill>
                <a:latin typeface="Consolas"/>
              </a:rPr>
              <a:t>void </a:t>
            </a:r>
            <a:r>
              <a:rPr lang="en-US" sz="1100" dirty="0" err="1">
                <a:latin typeface="Consolas"/>
              </a:rPr>
              <a:t>ImageViewerAddOn_RecordedImageReceivedEvent</a:t>
            </a:r>
            <a:r>
              <a:rPr lang="en-US" sz="1100" dirty="0">
                <a:latin typeface="Consolas"/>
              </a:rPr>
              <a:t>(</a:t>
            </a:r>
            <a:r>
              <a:rPr lang="en-US" sz="1100" dirty="0">
                <a:solidFill>
                  <a:srgbClr val="0000FF"/>
                </a:solidFill>
                <a:latin typeface="Consolas"/>
              </a:rPr>
              <a:t>object </a:t>
            </a:r>
            <a:r>
              <a:rPr lang="en-US" sz="1100" dirty="0">
                <a:latin typeface="Consolas"/>
              </a:rPr>
              <a:t>sender</a:t>
            </a:r>
            <a:r>
              <a:rPr lang="en-US" sz="1100" dirty="0">
                <a:solidFill>
                  <a:srgbClr val="0000FF"/>
                </a:solidFill>
                <a:latin typeface="Consolas"/>
              </a:rPr>
              <a:t>, </a:t>
            </a:r>
            <a:r>
              <a:rPr lang="en-US" sz="1100" dirty="0" err="1">
                <a:solidFill>
                  <a:srgbClr val="2B91AF"/>
                </a:solidFill>
                <a:latin typeface="Consolas"/>
              </a:rPr>
              <a:t>RecordedImageReceivedEventArgs</a:t>
            </a:r>
            <a:r>
              <a:rPr lang="en-US" sz="1100" dirty="0">
                <a:solidFill>
                  <a:srgbClr val="2B91AF"/>
                </a:solidFill>
                <a:latin typeface="Consolas"/>
              </a:rPr>
              <a:t> </a:t>
            </a:r>
            <a:r>
              <a:rPr lang="en-US" sz="1100" dirty="0">
                <a:latin typeface="Consolas"/>
              </a:rPr>
              <a:t>e)</a:t>
            </a:r>
          </a:p>
          <a:p>
            <a:pPr>
              <a:defRPr/>
            </a:pPr>
            <a:r>
              <a:rPr lang="en-US" sz="1100" dirty="0">
                <a:latin typeface="Consolas"/>
              </a:rPr>
              <a:t>{</a:t>
            </a:r>
          </a:p>
          <a:p>
            <a:pPr>
              <a:defRPr/>
            </a:pPr>
            <a:r>
              <a:rPr lang="en-US" sz="1100" dirty="0">
                <a:solidFill>
                  <a:srgbClr val="2B91AF"/>
                </a:solidFill>
                <a:latin typeface="Consolas"/>
              </a:rPr>
              <a:t>    </a:t>
            </a:r>
            <a:r>
              <a:rPr lang="en-US" sz="1100" dirty="0" err="1">
                <a:solidFill>
                  <a:srgbClr val="2B91AF"/>
                </a:solidFill>
                <a:latin typeface="Consolas"/>
              </a:rPr>
              <a:t>ImageViewerAddOn</a:t>
            </a:r>
            <a:r>
              <a:rPr lang="en-US" sz="1100" dirty="0">
                <a:solidFill>
                  <a:srgbClr val="2B91AF"/>
                </a:solidFill>
                <a:latin typeface="Consolas"/>
              </a:rPr>
              <a:t> </a:t>
            </a:r>
            <a:r>
              <a:rPr lang="en-US" sz="1100" dirty="0" err="1">
                <a:latin typeface="Consolas"/>
              </a:rPr>
              <a:t>imageViewerAddOn</a:t>
            </a:r>
            <a:r>
              <a:rPr lang="en-US" sz="1100" dirty="0">
                <a:latin typeface="Consolas"/>
              </a:rPr>
              <a:t> = sender </a:t>
            </a:r>
            <a:r>
              <a:rPr lang="en-US" sz="1100" dirty="0">
                <a:solidFill>
                  <a:srgbClr val="0000FF"/>
                </a:solidFill>
                <a:latin typeface="Consolas"/>
              </a:rPr>
              <a:t>as </a:t>
            </a:r>
            <a:r>
              <a:rPr lang="en-US" sz="1100" dirty="0" err="1">
                <a:solidFill>
                  <a:srgbClr val="2B91AF"/>
                </a:solidFill>
                <a:latin typeface="Consolas"/>
              </a:rPr>
              <a:t>ImageViewerAddOn</a:t>
            </a:r>
            <a:r>
              <a:rPr lang="en-US" sz="1100" dirty="0">
                <a:solidFill>
                  <a:srgbClr val="2B91AF"/>
                </a:solidFill>
                <a:latin typeface="Consolas"/>
              </a:rPr>
              <a:t>;</a:t>
            </a:r>
          </a:p>
          <a:p>
            <a:pPr>
              <a:defRPr/>
            </a:pPr>
            <a:r>
              <a:rPr lang="en-US" sz="1100" dirty="0">
                <a:latin typeface="Consolas"/>
              </a:rPr>
              <a:t>    if (</a:t>
            </a:r>
            <a:r>
              <a:rPr lang="en-US" sz="1100" dirty="0" err="1">
                <a:latin typeface="Consolas"/>
              </a:rPr>
              <a:t>imageViewerAddOn</a:t>
            </a:r>
            <a:r>
              <a:rPr lang="en-US" sz="1100" dirty="0">
                <a:latin typeface="Consolas"/>
              </a:rPr>
              <a:t> != null)</a:t>
            </a:r>
          </a:p>
          <a:p>
            <a:pPr>
              <a:defRPr/>
            </a:pPr>
            <a:r>
              <a:rPr lang="en-US" sz="1100" dirty="0">
                <a:latin typeface="Consolas"/>
              </a:rPr>
              <a:t>    {</a:t>
            </a:r>
          </a:p>
          <a:p>
            <a:pPr>
              <a:defRPr/>
            </a:pPr>
            <a:r>
              <a:rPr lang="en-US" sz="1100" dirty="0">
                <a:latin typeface="Consolas"/>
              </a:rPr>
              <a:t>        </a:t>
            </a:r>
            <a:r>
              <a:rPr lang="en-US" sz="1100" dirty="0" err="1">
                <a:latin typeface="Consolas"/>
              </a:rPr>
              <a:t>DrawOverlay</a:t>
            </a:r>
            <a:r>
              <a:rPr lang="en-US" sz="1100" dirty="0">
                <a:latin typeface="Consolas"/>
              </a:rPr>
              <a:t>(</a:t>
            </a:r>
            <a:r>
              <a:rPr lang="en-US" sz="1100" dirty="0" err="1">
                <a:latin typeface="Consolas"/>
              </a:rPr>
              <a:t>imageViewerAddOn</a:t>
            </a:r>
            <a:r>
              <a:rPr lang="en-US" sz="1100" dirty="0">
                <a:latin typeface="Consolas"/>
              </a:rPr>
              <a:t>, </a:t>
            </a:r>
            <a:r>
              <a:rPr lang="en-US" sz="1100" dirty="0" err="1">
                <a:latin typeface="Consolas"/>
              </a:rPr>
              <a:t>imageViewerAddOn.CameraFQID</a:t>
            </a:r>
            <a:r>
              <a:rPr lang="en-US" sz="1100" dirty="0">
                <a:latin typeface="Consolas"/>
              </a:rPr>
              <a:t>, </a:t>
            </a:r>
            <a:r>
              <a:rPr lang="en-US" sz="1100" dirty="0" err="1">
                <a:latin typeface="Consolas"/>
              </a:rPr>
              <a:t>e.DateTime</a:t>
            </a:r>
            <a:r>
              <a:rPr lang="en-US" sz="1100" dirty="0">
                <a:latin typeface="Consolas"/>
              </a:rPr>
              <a:t>);</a:t>
            </a:r>
          </a:p>
          <a:p>
            <a:pPr>
              <a:defRPr/>
            </a:pPr>
            <a:r>
              <a:rPr lang="en-US" sz="1100" dirty="0">
                <a:latin typeface="Consolas"/>
              </a:rPr>
              <a:t>    }</a:t>
            </a:r>
          </a:p>
          <a:p>
            <a:pPr>
              <a:defRPr/>
            </a:pPr>
            <a:r>
              <a:rPr lang="en-US" sz="1100" dirty="0">
                <a:latin typeface="Consolas"/>
              </a:rPr>
              <a:t>}</a:t>
            </a:r>
          </a:p>
        </p:txBody>
      </p:sp>
    </p:spTree>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smtClean="0"/>
              <a:t>MIP Plug-in</a:t>
            </a:r>
            <a:br>
              <a:rPr lang="en-US" smtClean="0"/>
            </a:br>
            <a:r>
              <a:rPr lang="en-US" sz="1600" smtClean="0"/>
              <a:t>Code sample -4</a:t>
            </a:r>
          </a:p>
        </p:txBody>
      </p:sp>
      <p:sp>
        <p:nvSpPr>
          <p:cNvPr id="48131" name="Content Placeholder 3"/>
          <p:cNvSpPr>
            <a:spLocks noGrp="1"/>
          </p:cNvSpPr>
          <p:nvPr>
            <p:ph idx="1"/>
          </p:nvPr>
        </p:nvSpPr>
        <p:spPr>
          <a:xfrm>
            <a:off x="323850" y="1268413"/>
            <a:ext cx="8280400" cy="4178300"/>
          </a:xfrm>
        </p:spPr>
        <p:txBody>
          <a:bodyPr/>
          <a:lstStyle/>
          <a:p>
            <a:pPr defTabSz="250825">
              <a:spcAft>
                <a:spcPts val="25"/>
              </a:spcAft>
            </a:pPr>
            <a:r>
              <a:rPr lang="en-US" smtClean="0"/>
              <a:t>Live update of overlay bitmap</a:t>
            </a:r>
          </a:p>
        </p:txBody>
      </p:sp>
      <p:sp>
        <p:nvSpPr>
          <p:cNvPr id="3" name="TextBox 2"/>
          <p:cNvSpPr txBox="1"/>
          <p:nvPr/>
        </p:nvSpPr>
        <p:spPr>
          <a:xfrm>
            <a:off x="684213" y="1793875"/>
            <a:ext cx="7559675" cy="4156075"/>
          </a:xfrm>
          <a:prstGeom prst="rect">
            <a:avLst/>
          </a:prstGeom>
          <a:solidFill>
            <a:schemeClr val="bg1">
              <a:lumMod val="85000"/>
            </a:schemeClr>
          </a:solidFill>
        </p:spPr>
        <p:txBody>
          <a:bodyPr>
            <a:spAutoFit/>
          </a:bodyPr>
          <a:lstStyle/>
          <a:p>
            <a:pPr>
              <a:defRPr/>
            </a:pPr>
            <a:r>
              <a:rPr lang="en-US" sz="1100" dirty="0">
                <a:solidFill>
                  <a:schemeClr val="bg1">
                    <a:lumMod val="75000"/>
                  </a:schemeClr>
                </a:solidFill>
                <a:latin typeface="Consolas"/>
              </a:rPr>
              <a:t>private void Run()</a:t>
            </a:r>
          </a:p>
          <a:p>
            <a:pPr>
              <a:defRPr/>
            </a:pPr>
            <a:r>
              <a:rPr lang="en-US" sz="1100" dirty="0">
                <a:solidFill>
                  <a:schemeClr val="bg1">
                    <a:lumMod val="75000"/>
                  </a:schemeClr>
                </a:solidFill>
                <a:latin typeface="Consolas"/>
              </a:rPr>
              <a:t>{</a:t>
            </a:r>
          </a:p>
          <a:p>
            <a:pPr>
              <a:defRPr/>
            </a:pPr>
            <a:r>
              <a:rPr lang="en-US" sz="1100" dirty="0">
                <a:solidFill>
                  <a:schemeClr val="bg1">
                    <a:lumMod val="75000"/>
                  </a:schemeClr>
                </a:solidFill>
                <a:latin typeface="Consolas"/>
              </a:rPr>
              <a:t>    </a:t>
            </a:r>
            <a:r>
              <a:rPr lang="en-US" sz="1100" dirty="0" err="1">
                <a:solidFill>
                  <a:schemeClr val="bg1">
                    <a:lumMod val="75000"/>
                  </a:schemeClr>
                </a:solidFill>
                <a:latin typeface="Consolas"/>
              </a:rPr>
              <a:t>EnvironmentManager.Instance.Log</a:t>
            </a:r>
            <a:r>
              <a:rPr lang="en-US" sz="1100" dirty="0">
                <a:solidFill>
                  <a:schemeClr val="bg1">
                    <a:lumMod val="75000"/>
                  </a:schemeClr>
                </a:solidFill>
                <a:latin typeface="Consolas"/>
              </a:rPr>
              <a:t>(false, "ABC background thread", "Now starting...", null);</a:t>
            </a:r>
          </a:p>
          <a:p>
            <a:pPr>
              <a:defRPr/>
            </a:pPr>
            <a:r>
              <a:rPr lang="en-US" sz="1100" dirty="0">
                <a:solidFill>
                  <a:schemeClr val="bg1">
                    <a:lumMod val="75000"/>
                  </a:schemeClr>
                </a:solidFill>
                <a:latin typeface="Consolas"/>
              </a:rPr>
              <a:t>    while (!_stop)</a:t>
            </a:r>
          </a:p>
          <a:p>
            <a:pPr>
              <a:defRPr/>
            </a:pPr>
            <a:r>
              <a:rPr lang="en-US" sz="1100" dirty="0">
                <a:solidFill>
                  <a:schemeClr val="bg1">
                    <a:lumMod val="75000"/>
                  </a:schemeClr>
                </a:solidFill>
                <a:latin typeface="Consolas"/>
              </a:rPr>
              <a:t>    {</a:t>
            </a:r>
          </a:p>
          <a:p>
            <a:pPr>
              <a:defRPr/>
            </a:pPr>
            <a:r>
              <a:rPr lang="en-US" sz="1100" dirty="0">
                <a:solidFill>
                  <a:srgbClr val="0000FF"/>
                </a:solidFill>
                <a:latin typeface="Consolas"/>
              </a:rPr>
              <a:t>        </a:t>
            </a:r>
            <a:r>
              <a:rPr lang="en-US" sz="1100" dirty="0">
                <a:latin typeface="Consolas"/>
              </a:rPr>
              <a:t>if (_</a:t>
            </a:r>
            <a:r>
              <a:rPr lang="en-US" sz="1100" dirty="0" err="1">
                <a:latin typeface="Consolas"/>
              </a:rPr>
              <a:t>activeImageViewerAddOns.Count</a:t>
            </a:r>
            <a:r>
              <a:rPr lang="en-US" sz="1100" dirty="0">
                <a:latin typeface="Consolas"/>
              </a:rPr>
              <a:t> &gt; 0)</a:t>
            </a:r>
          </a:p>
          <a:p>
            <a:pPr>
              <a:defRPr/>
            </a:pPr>
            <a:r>
              <a:rPr lang="en-US" sz="1100" dirty="0">
                <a:latin typeface="Consolas"/>
              </a:rPr>
              <a:t>        {</a:t>
            </a:r>
          </a:p>
          <a:p>
            <a:pPr>
              <a:defRPr/>
            </a:pPr>
            <a:r>
              <a:rPr lang="en-US" sz="1100" dirty="0">
                <a:latin typeface="Consolas"/>
              </a:rPr>
              <a:t>            lock (_</a:t>
            </a:r>
            <a:r>
              <a:rPr lang="en-US" sz="1100" dirty="0" err="1">
                <a:latin typeface="Consolas"/>
              </a:rPr>
              <a:t>activeImageViewerAddOns</a:t>
            </a:r>
            <a:r>
              <a:rPr lang="en-US" sz="1100" dirty="0">
                <a:latin typeface="Consolas"/>
              </a:rPr>
              <a:t>)</a:t>
            </a:r>
          </a:p>
          <a:p>
            <a:pPr>
              <a:defRPr/>
            </a:pPr>
            <a:r>
              <a:rPr lang="en-US" sz="1100" dirty="0">
                <a:latin typeface="Consolas"/>
              </a:rPr>
              <a:t>            {</a:t>
            </a:r>
          </a:p>
          <a:p>
            <a:pPr>
              <a:defRPr/>
            </a:pPr>
            <a:r>
              <a:rPr lang="en-US" sz="1100" dirty="0">
                <a:latin typeface="Consolas"/>
              </a:rPr>
              <a:t>                </a:t>
            </a:r>
            <a:r>
              <a:rPr lang="en-US" sz="1100" dirty="0" err="1">
                <a:latin typeface="Consolas"/>
              </a:rPr>
              <a:t>foreach</a:t>
            </a:r>
            <a:r>
              <a:rPr lang="en-US" sz="1100" dirty="0">
                <a:latin typeface="Consolas"/>
              </a:rPr>
              <a:t> (</a:t>
            </a:r>
            <a:r>
              <a:rPr lang="en-US" sz="1100" dirty="0" err="1">
                <a:solidFill>
                  <a:srgbClr val="2B91AF"/>
                </a:solidFill>
                <a:latin typeface="Consolas"/>
              </a:rPr>
              <a:t>ImageViewerAddOn</a:t>
            </a:r>
            <a:r>
              <a:rPr lang="en-US" sz="1100" dirty="0">
                <a:solidFill>
                  <a:srgbClr val="2B91AF"/>
                </a:solidFill>
                <a:latin typeface="Consolas"/>
              </a:rPr>
              <a:t> </a:t>
            </a:r>
            <a:r>
              <a:rPr lang="en-US" sz="1100" dirty="0" err="1">
                <a:latin typeface="Consolas"/>
              </a:rPr>
              <a:t>addOn</a:t>
            </a:r>
            <a:r>
              <a:rPr lang="en-US" sz="1100" dirty="0">
                <a:latin typeface="Consolas"/>
              </a:rPr>
              <a:t> in _</a:t>
            </a:r>
            <a:r>
              <a:rPr lang="en-US" sz="1100" dirty="0" err="1">
                <a:latin typeface="Consolas"/>
              </a:rPr>
              <a:t>activeImageViewerAddOns</a:t>
            </a:r>
            <a:r>
              <a:rPr lang="en-US" sz="1100" dirty="0">
                <a:latin typeface="Consolas"/>
              </a:rPr>
              <a:t>)</a:t>
            </a:r>
          </a:p>
          <a:p>
            <a:pPr>
              <a:defRPr/>
            </a:pPr>
            <a:r>
              <a:rPr lang="en-US" sz="1100" dirty="0">
                <a:latin typeface="Consolas"/>
              </a:rPr>
              <a:t>                {</a:t>
            </a:r>
          </a:p>
          <a:p>
            <a:pPr>
              <a:defRPr/>
            </a:pPr>
            <a:r>
              <a:rPr lang="en-US" sz="1100" dirty="0">
                <a:latin typeface="Consolas"/>
              </a:rPr>
              <a:t>                    if (</a:t>
            </a:r>
            <a:r>
              <a:rPr lang="en-US" sz="1100" dirty="0" err="1">
                <a:latin typeface="Consolas"/>
              </a:rPr>
              <a:t>addOn.CameraFQID</a:t>
            </a:r>
            <a:r>
              <a:rPr lang="en-US" sz="1100" dirty="0">
                <a:latin typeface="Consolas"/>
              </a:rPr>
              <a:t> != null &amp;&amp; </a:t>
            </a:r>
            <a:r>
              <a:rPr lang="en-US" sz="1100" dirty="0" err="1">
                <a:latin typeface="Consolas"/>
              </a:rPr>
              <a:t>addOn.InLiveMode</a:t>
            </a:r>
            <a:r>
              <a:rPr lang="en-US" sz="1100" dirty="0">
                <a:latin typeface="Consolas"/>
              </a:rPr>
              <a:t>)</a:t>
            </a:r>
          </a:p>
          <a:p>
            <a:pPr>
              <a:defRPr/>
            </a:pPr>
            <a:r>
              <a:rPr lang="en-US" sz="1100" dirty="0">
                <a:latin typeface="Consolas"/>
              </a:rPr>
              <a:t>                    {</a:t>
            </a:r>
          </a:p>
          <a:p>
            <a:pPr>
              <a:defRPr/>
            </a:pPr>
            <a:r>
              <a:rPr lang="en-US" sz="1100" dirty="0">
                <a:solidFill>
                  <a:srgbClr val="008000"/>
                </a:solidFill>
                <a:latin typeface="Consolas"/>
              </a:rPr>
              <a:t>                        //Only draw the ones in Live mode</a:t>
            </a:r>
          </a:p>
          <a:p>
            <a:pPr>
              <a:defRPr/>
            </a:pPr>
            <a:r>
              <a:rPr lang="en-US" sz="1100" dirty="0">
                <a:solidFill>
                  <a:srgbClr val="008000"/>
                </a:solidFill>
                <a:latin typeface="Consolas"/>
              </a:rPr>
              <a:t>                        </a:t>
            </a:r>
            <a:r>
              <a:rPr lang="en-US" sz="1100" dirty="0" err="1">
                <a:latin typeface="Consolas"/>
              </a:rPr>
              <a:t>DrawOverlay</a:t>
            </a:r>
            <a:r>
              <a:rPr lang="en-US" sz="1100" dirty="0">
                <a:latin typeface="Consolas"/>
              </a:rPr>
              <a:t>(</a:t>
            </a:r>
            <a:r>
              <a:rPr lang="en-US" sz="1100" dirty="0" err="1">
                <a:latin typeface="Consolas"/>
              </a:rPr>
              <a:t>addOn</a:t>
            </a:r>
            <a:r>
              <a:rPr lang="en-US" sz="1100" dirty="0">
                <a:latin typeface="Consolas"/>
              </a:rPr>
              <a:t>, </a:t>
            </a:r>
            <a:r>
              <a:rPr lang="en-US" sz="1100" dirty="0" err="1">
                <a:latin typeface="Consolas"/>
              </a:rPr>
              <a:t>addOn.CameraFQID</a:t>
            </a:r>
            <a:r>
              <a:rPr lang="en-US" sz="1100" dirty="0">
                <a:latin typeface="Consolas"/>
              </a:rPr>
              <a:t>,</a:t>
            </a:r>
            <a:r>
              <a:rPr lang="en-US" sz="1100" dirty="0">
                <a:solidFill>
                  <a:srgbClr val="008000"/>
                </a:solidFill>
                <a:latin typeface="Consolas"/>
              </a:rPr>
              <a:t> </a:t>
            </a:r>
            <a:r>
              <a:rPr lang="en-US" sz="1100" dirty="0" err="1">
                <a:solidFill>
                  <a:srgbClr val="2B91AF"/>
                </a:solidFill>
                <a:latin typeface="Consolas"/>
              </a:rPr>
              <a:t>DateTime</a:t>
            </a:r>
            <a:r>
              <a:rPr lang="en-US" sz="1100" dirty="0" err="1">
                <a:latin typeface="Consolas"/>
              </a:rPr>
              <a:t>.Now</a:t>
            </a:r>
            <a:r>
              <a:rPr lang="en-US" sz="1100" dirty="0">
                <a:latin typeface="Consolas"/>
              </a:rPr>
              <a:t>);</a:t>
            </a:r>
          </a:p>
          <a:p>
            <a:pPr>
              <a:defRPr/>
            </a:pPr>
            <a:r>
              <a:rPr lang="en-US" sz="1100" dirty="0">
                <a:latin typeface="Consolas"/>
              </a:rPr>
              <a:t>                    }</a:t>
            </a:r>
          </a:p>
          <a:p>
            <a:pPr>
              <a:defRPr/>
            </a:pPr>
            <a:r>
              <a:rPr lang="en-US" sz="1100" dirty="0">
                <a:latin typeface="Consolas"/>
              </a:rPr>
              <a:t>                }</a:t>
            </a:r>
          </a:p>
          <a:p>
            <a:pPr>
              <a:defRPr/>
            </a:pPr>
            <a:r>
              <a:rPr lang="en-US" sz="1100" dirty="0">
                <a:latin typeface="Consolas"/>
              </a:rPr>
              <a:t>            }</a:t>
            </a:r>
          </a:p>
          <a:p>
            <a:pPr>
              <a:defRPr/>
            </a:pPr>
            <a:r>
              <a:rPr lang="en-US" sz="1100" dirty="0">
                <a:latin typeface="Consolas"/>
              </a:rPr>
              <a:t>        }</a:t>
            </a:r>
          </a:p>
          <a:p>
            <a:pPr>
              <a:defRPr/>
            </a:pPr>
            <a:r>
              <a:rPr lang="en-US" sz="1100" dirty="0">
                <a:latin typeface="Consolas"/>
              </a:rPr>
              <a:t>        </a:t>
            </a:r>
            <a:r>
              <a:rPr lang="en-US" sz="1100" dirty="0" err="1">
                <a:latin typeface="Consolas"/>
              </a:rPr>
              <a:t>Thread.Sleep</a:t>
            </a:r>
            <a:r>
              <a:rPr lang="en-US" sz="1100" dirty="0">
                <a:latin typeface="Consolas"/>
              </a:rPr>
              <a:t>(1000);</a:t>
            </a:r>
          </a:p>
          <a:p>
            <a:pPr>
              <a:defRPr/>
            </a:pPr>
            <a:r>
              <a:rPr lang="en-US" sz="1100" dirty="0">
                <a:solidFill>
                  <a:schemeClr val="bg1">
                    <a:lumMod val="75000"/>
                  </a:schemeClr>
                </a:solidFill>
                <a:latin typeface="Consolas"/>
              </a:rPr>
              <a:t>    }</a:t>
            </a:r>
          </a:p>
          <a:p>
            <a:pPr>
              <a:defRPr/>
            </a:pPr>
            <a:r>
              <a:rPr lang="en-US" sz="1100" dirty="0">
                <a:solidFill>
                  <a:schemeClr val="bg1">
                    <a:lumMod val="75000"/>
                  </a:schemeClr>
                </a:solidFill>
                <a:latin typeface="Consolas"/>
              </a:rPr>
              <a:t>    </a:t>
            </a:r>
            <a:r>
              <a:rPr lang="en-US" sz="1100" dirty="0" err="1">
                <a:solidFill>
                  <a:schemeClr val="bg1">
                    <a:lumMod val="75000"/>
                  </a:schemeClr>
                </a:solidFill>
                <a:latin typeface="Consolas"/>
              </a:rPr>
              <a:t>EnvironmentManager.Instance.Log</a:t>
            </a:r>
            <a:r>
              <a:rPr lang="en-US" sz="1100" dirty="0">
                <a:solidFill>
                  <a:schemeClr val="bg1">
                    <a:lumMod val="75000"/>
                  </a:schemeClr>
                </a:solidFill>
                <a:latin typeface="Consolas"/>
              </a:rPr>
              <a:t>(false, "ABC background thread", "Now stopping...", null);</a:t>
            </a:r>
          </a:p>
          <a:p>
            <a:pPr>
              <a:defRPr/>
            </a:pPr>
            <a:r>
              <a:rPr lang="en-US" sz="1100" dirty="0">
                <a:solidFill>
                  <a:schemeClr val="bg1">
                    <a:lumMod val="75000"/>
                  </a:schemeClr>
                </a:solidFill>
                <a:latin typeface="Consolas"/>
              </a:rPr>
              <a:t>    _thread = null;</a:t>
            </a:r>
          </a:p>
          <a:p>
            <a:pPr>
              <a:defRPr/>
            </a:pPr>
            <a:r>
              <a:rPr lang="en-US" sz="1100" dirty="0">
                <a:solidFill>
                  <a:schemeClr val="bg1">
                    <a:lumMod val="75000"/>
                  </a:schemeClr>
                </a:solidFill>
                <a:latin typeface="Consolas"/>
              </a:rPr>
              <a:t>}</a:t>
            </a:r>
          </a:p>
        </p:txBody>
      </p:sp>
    </p:spTree>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smtClean="0"/>
              <a:t>MIP Plug-in</a:t>
            </a:r>
            <a:br>
              <a:rPr lang="en-US" smtClean="0"/>
            </a:br>
            <a:r>
              <a:rPr lang="en-US" sz="1600" smtClean="0"/>
              <a:t>Code sample -5</a:t>
            </a:r>
          </a:p>
        </p:txBody>
      </p:sp>
      <p:sp>
        <p:nvSpPr>
          <p:cNvPr id="49155" name="Content Placeholder 3"/>
          <p:cNvSpPr>
            <a:spLocks noGrp="1"/>
          </p:cNvSpPr>
          <p:nvPr>
            <p:ph idx="1"/>
          </p:nvPr>
        </p:nvSpPr>
        <p:spPr/>
        <p:txBody>
          <a:bodyPr/>
          <a:lstStyle/>
          <a:p>
            <a:pPr defTabSz="250825">
              <a:spcAft>
                <a:spcPts val="25"/>
              </a:spcAft>
            </a:pPr>
            <a:endParaRPr lang="en-US" smtClean="0"/>
          </a:p>
        </p:txBody>
      </p:sp>
      <p:sp>
        <p:nvSpPr>
          <p:cNvPr id="3" name="TextBox 2"/>
          <p:cNvSpPr txBox="1"/>
          <p:nvPr/>
        </p:nvSpPr>
        <p:spPr>
          <a:xfrm>
            <a:off x="684213" y="1651000"/>
            <a:ext cx="7559675" cy="4154488"/>
          </a:xfrm>
          <a:prstGeom prst="rect">
            <a:avLst/>
          </a:prstGeom>
          <a:solidFill>
            <a:schemeClr val="bg1">
              <a:lumMod val="85000"/>
            </a:schemeClr>
          </a:solidFill>
        </p:spPr>
        <p:txBody>
          <a:bodyPr>
            <a:spAutoFit/>
          </a:bodyPr>
          <a:lstStyle/>
          <a:p>
            <a:pPr>
              <a:defRPr/>
            </a:pPr>
            <a:r>
              <a:rPr lang="en-US" sz="1100" dirty="0">
                <a:solidFill>
                  <a:srgbClr val="0000FF"/>
                </a:solidFill>
                <a:latin typeface="Consolas"/>
              </a:rPr>
              <a:t>private void </a:t>
            </a:r>
            <a:r>
              <a:rPr lang="en-US" sz="1100" dirty="0" err="1">
                <a:latin typeface="Consolas"/>
              </a:rPr>
              <a:t>DrawOverlay</a:t>
            </a:r>
            <a:r>
              <a:rPr lang="en-US" sz="1100" dirty="0">
                <a:latin typeface="Consolas"/>
              </a:rPr>
              <a:t>(</a:t>
            </a:r>
            <a:r>
              <a:rPr lang="en-US" sz="1100" dirty="0" err="1">
                <a:solidFill>
                  <a:srgbClr val="2B91AF"/>
                </a:solidFill>
                <a:latin typeface="Consolas"/>
              </a:rPr>
              <a:t>ImageViewerAddOn</a:t>
            </a:r>
            <a:r>
              <a:rPr lang="en-US" sz="1100" dirty="0">
                <a:solidFill>
                  <a:srgbClr val="2B91AF"/>
                </a:solidFill>
                <a:latin typeface="Consolas"/>
              </a:rPr>
              <a:t> </a:t>
            </a:r>
            <a:r>
              <a:rPr lang="en-US" sz="1100" dirty="0" err="1">
                <a:latin typeface="Consolas"/>
              </a:rPr>
              <a:t>addOn</a:t>
            </a:r>
            <a:r>
              <a:rPr lang="en-US" sz="1100" dirty="0">
                <a:latin typeface="Consolas"/>
              </a:rPr>
              <a:t>,</a:t>
            </a:r>
            <a:r>
              <a:rPr lang="en-US" sz="1100" dirty="0">
                <a:solidFill>
                  <a:srgbClr val="2B91AF"/>
                </a:solidFill>
                <a:latin typeface="Consolas"/>
              </a:rPr>
              <a:t> FQID </a:t>
            </a:r>
            <a:r>
              <a:rPr lang="en-US" sz="1100" dirty="0" err="1">
                <a:latin typeface="Consolas"/>
              </a:rPr>
              <a:t>cameraFQID</a:t>
            </a:r>
            <a:r>
              <a:rPr lang="en-US" sz="1100" dirty="0">
                <a:latin typeface="Consolas"/>
              </a:rPr>
              <a:t>,</a:t>
            </a:r>
            <a:r>
              <a:rPr lang="en-US" sz="1100" dirty="0">
                <a:solidFill>
                  <a:srgbClr val="2B91AF"/>
                </a:solidFill>
                <a:latin typeface="Consolas"/>
              </a:rPr>
              <a:t> </a:t>
            </a:r>
            <a:r>
              <a:rPr lang="en-US" sz="1100" dirty="0" err="1">
                <a:solidFill>
                  <a:srgbClr val="2B91AF"/>
                </a:solidFill>
                <a:latin typeface="Consolas"/>
              </a:rPr>
              <a:t>DateTime</a:t>
            </a:r>
            <a:r>
              <a:rPr lang="en-US" sz="1100" dirty="0">
                <a:solidFill>
                  <a:srgbClr val="2B91AF"/>
                </a:solidFill>
                <a:latin typeface="Consolas"/>
              </a:rPr>
              <a:t> </a:t>
            </a:r>
            <a:r>
              <a:rPr lang="en-US" sz="1100" dirty="0" err="1">
                <a:latin typeface="Consolas"/>
              </a:rPr>
              <a:t>dateTime</a:t>
            </a:r>
            <a:r>
              <a:rPr lang="en-US" sz="1100" dirty="0">
                <a:latin typeface="Consolas"/>
              </a:rPr>
              <a:t>)</a:t>
            </a:r>
          </a:p>
          <a:p>
            <a:pPr>
              <a:defRPr/>
            </a:pPr>
            <a:r>
              <a:rPr lang="en-US" sz="1100" dirty="0">
                <a:solidFill>
                  <a:srgbClr val="008000"/>
                </a:solidFill>
                <a:latin typeface="Consolas"/>
              </a:rPr>
              <a:t>{</a:t>
            </a:r>
          </a:p>
          <a:p>
            <a:pPr>
              <a:defRPr/>
            </a:pPr>
            <a:r>
              <a:rPr lang="en-US" sz="1100" dirty="0">
                <a:solidFill>
                  <a:srgbClr val="2B91AF"/>
                </a:solidFill>
                <a:latin typeface="Consolas"/>
              </a:rPr>
              <a:t>    Bitmap</a:t>
            </a:r>
            <a:r>
              <a:rPr lang="en-US" sz="1100" dirty="0">
                <a:latin typeface="Consolas"/>
              </a:rPr>
              <a:t> bitmap = </a:t>
            </a:r>
            <a:r>
              <a:rPr lang="en-US" sz="1100" dirty="0" err="1">
                <a:latin typeface="Consolas"/>
              </a:rPr>
              <a:t>ConstructBitmapOverlay</a:t>
            </a:r>
            <a:r>
              <a:rPr lang="en-US" sz="1100" dirty="0">
                <a:latin typeface="Consolas"/>
              </a:rPr>
              <a:t>(</a:t>
            </a:r>
            <a:r>
              <a:rPr lang="en-US" sz="1100" dirty="0" err="1">
                <a:latin typeface="Consolas"/>
              </a:rPr>
              <a:t>cameraFQID</a:t>
            </a:r>
            <a:r>
              <a:rPr lang="en-US" sz="1100" dirty="0">
                <a:latin typeface="Consolas"/>
              </a:rPr>
              <a:t>, </a:t>
            </a:r>
            <a:r>
              <a:rPr lang="en-US" sz="1100" dirty="0" err="1">
                <a:latin typeface="Consolas"/>
              </a:rPr>
              <a:t>dateTime</a:t>
            </a:r>
            <a:r>
              <a:rPr lang="en-US" sz="1100" dirty="0">
                <a:latin typeface="Consolas"/>
              </a:rPr>
              <a:t>);</a:t>
            </a:r>
          </a:p>
          <a:p>
            <a:pPr>
              <a:defRPr/>
            </a:pPr>
            <a:r>
              <a:rPr lang="en-US" sz="1100" dirty="0">
                <a:solidFill>
                  <a:srgbClr val="2B91AF"/>
                </a:solidFill>
                <a:latin typeface="Consolas"/>
              </a:rPr>
              <a:t>    </a:t>
            </a:r>
            <a:r>
              <a:rPr lang="en-US" sz="1100" dirty="0" err="1">
                <a:latin typeface="Consolas"/>
              </a:rPr>
              <a:t>addOn.SetOverlay</a:t>
            </a:r>
            <a:r>
              <a:rPr lang="en-US" sz="1100" dirty="0">
                <a:latin typeface="Consolas"/>
              </a:rPr>
              <a:t>(bitmap, 12, </a:t>
            </a:r>
            <a:r>
              <a:rPr lang="en-US" sz="1100" dirty="0">
                <a:solidFill>
                  <a:srgbClr val="0000FF"/>
                </a:solidFill>
                <a:latin typeface="Consolas"/>
              </a:rPr>
              <a:t>false, true, true</a:t>
            </a:r>
            <a:r>
              <a:rPr lang="en-US" sz="1100" dirty="0">
                <a:latin typeface="Consolas"/>
              </a:rPr>
              <a:t>, 1.0, </a:t>
            </a:r>
            <a:r>
              <a:rPr lang="en-US" sz="1100" dirty="0" err="1">
                <a:latin typeface="Consolas"/>
              </a:rPr>
              <a:t>System.Windows.Forms.</a:t>
            </a:r>
            <a:r>
              <a:rPr lang="en-US" sz="1100" dirty="0" err="1">
                <a:solidFill>
                  <a:srgbClr val="2B91AF"/>
                </a:solidFill>
                <a:latin typeface="Consolas"/>
              </a:rPr>
              <a:t>DockStyle</a:t>
            </a:r>
            <a:r>
              <a:rPr lang="en-US" sz="1100" dirty="0" err="1">
                <a:latin typeface="Consolas"/>
              </a:rPr>
              <a:t>.None</a:t>
            </a:r>
            <a:r>
              <a:rPr lang="en-US" sz="1100" dirty="0">
                <a:latin typeface="Consolas"/>
              </a:rPr>
              <a:t>,</a:t>
            </a:r>
          </a:p>
          <a:p>
            <a:pPr>
              <a:defRPr/>
            </a:pPr>
            <a:r>
              <a:rPr lang="en-US" sz="1100" dirty="0">
                <a:solidFill>
                  <a:srgbClr val="2B91AF"/>
                </a:solidFill>
                <a:latin typeface="Consolas"/>
              </a:rPr>
              <a:t>                     </a:t>
            </a:r>
            <a:r>
              <a:rPr lang="en-US" sz="1100" dirty="0" err="1">
                <a:latin typeface="Consolas"/>
              </a:rPr>
              <a:t>System.Windows.Forms.</a:t>
            </a:r>
            <a:r>
              <a:rPr lang="en-US" sz="1100" dirty="0" err="1">
                <a:solidFill>
                  <a:srgbClr val="2B91AF"/>
                </a:solidFill>
                <a:latin typeface="Consolas"/>
              </a:rPr>
              <a:t>DockStyle</a:t>
            </a:r>
            <a:r>
              <a:rPr lang="en-US" sz="1100" dirty="0" err="1">
                <a:latin typeface="Consolas"/>
              </a:rPr>
              <a:t>.None</a:t>
            </a:r>
            <a:r>
              <a:rPr lang="en-US" sz="1100" dirty="0">
                <a:latin typeface="Consolas"/>
              </a:rPr>
              <a:t>, 0.0, 0.0);</a:t>
            </a:r>
          </a:p>
          <a:p>
            <a:pPr>
              <a:defRPr/>
            </a:pPr>
            <a:r>
              <a:rPr lang="en-US" sz="1100" dirty="0">
                <a:solidFill>
                  <a:srgbClr val="2B91AF"/>
                </a:solidFill>
                <a:latin typeface="Consolas"/>
              </a:rPr>
              <a:t>    </a:t>
            </a:r>
            <a:r>
              <a:rPr lang="en-US" sz="1100" dirty="0" err="1">
                <a:latin typeface="Consolas"/>
              </a:rPr>
              <a:t>bitmap.Dispose</a:t>
            </a:r>
            <a:r>
              <a:rPr lang="en-US" sz="1100" dirty="0">
                <a:latin typeface="Consolas"/>
              </a:rPr>
              <a:t>();</a:t>
            </a:r>
          </a:p>
          <a:p>
            <a:pPr>
              <a:defRPr/>
            </a:pPr>
            <a:r>
              <a:rPr lang="en-US" sz="1100" dirty="0">
                <a:latin typeface="Consolas"/>
              </a:rPr>
              <a:t>}</a:t>
            </a:r>
          </a:p>
          <a:p>
            <a:pPr>
              <a:defRPr/>
            </a:pPr>
            <a:endParaRPr lang="en-US" sz="1100" dirty="0">
              <a:solidFill>
                <a:srgbClr val="2B91AF"/>
              </a:solidFill>
              <a:latin typeface="Consolas"/>
            </a:endParaRPr>
          </a:p>
          <a:p>
            <a:pPr>
              <a:defRPr/>
            </a:pPr>
            <a:r>
              <a:rPr lang="en-US" sz="1100" dirty="0">
                <a:solidFill>
                  <a:srgbClr val="0000FF"/>
                </a:solidFill>
                <a:latin typeface="Consolas"/>
              </a:rPr>
              <a:t>private </a:t>
            </a:r>
            <a:r>
              <a:rPr lang="en-US" sz="1100" dirty="0">
                <a:latin typeface="Consolas"/>
              </a:rPr>
              <a:t>Bitmap </a:t>
            </a:r>
            <a:r>
              <a:rPr lang="en-US" sz="1100" dirty="0" err="1">
                <a:latin typeface="Consolas"/>
              </a:rPr>
              <a:t>ConstructBitmapOverlay</a:t>
            </a:r>
            <a:r>
              <a:rPr lang="en-US" sz="1100" dirty="0">
                <a:latin typeface="Consolas"/>
              </a:rPr>
              <a:t>(</a:t>
            </a:r>
            <a:r>
              <a:rPr lang="en-US" sz="1100" dirty="0">
                <a:solidFill>
                  <a:srgbClr val="2B91AF"/>
                </a:solidFill>
                <a:latin typeface="Consolas"/>
              </a:rPr>
              <a:t>FQID </a:t>
            </a:r>
            <a:r>
              <a:rPr lang="en-US" sz="1100" dirty="0" err="1">
                <a:latin typeface="Consolas"/>
              </a:rPr>
              <a:t>cameraFQID</a:t>
            </a:r>
            <a:r>
              <a:rPr lang="en-US" sz="1100" dirty="0">
                <a:latin typeface="Consolas"/>
              </a:rPr>
              <a:t>,</a:t>
            </a:r>
            <a:r>
              <a:rPr lang="en-US" sz="1100" dirty="0">
                <a:solidFill>
                  <a:srgbClr val="2B91AF"/>
                </a:solidFill>
                <a:latin typeface="Consolas"/>
              </a:rPr>
              <a:t> </a:t>
            </a:r>
            <a:r>
              <a:rPr lang="en-US" sz="1100" dirty="0" err="1">
                <a:solidFill>
                  <a:srgbClr val="2B91AF"/>
                </a:solidFill>
                <a:latin typeface="Consolas"/>
              </a:rPr>
              <a:t>DateTime</a:t>
            </a:r>
            <a:r>
              <a:rPr lang="en-US" sz="1100" dirty="0">
                <a:solidFill>
                  <a:srgbClr val="2B91AF"/>
                </a:solidFill>
                <a:latin typeface="Consolas"/>
              </a:rPr>
              <a:t> </a:t>
            </a:r>
            <a:r>
              <a:rPr lang="en-US" sz="1100" dirty="0" err="1">
                <a:latin typeface="Consolas"/>
              </a:rPr>
              <a:t>dateTime</a:t>
            </a:r>
            <a:r>
              <a:rPr lang="en-US" sz="1100" dirty="0">
                <a:latin typeface="Consolas"/>
              </a:rPr>
              <a:t>)</a:t>
            </a:r>
          </a:p>
          <a:p>
            <a:pPr>
              <a:defRPr/>
            </a:pPr>
            <a:r>
              <a:rPr lang="en-US" sz="1100" dirty="0">
                <a:latin typeface="Consolas"/>
              </a:rPr>
              <a:t>{</a:t>
            </a:r>
          </a:p>
          <a:p>
            <a:pPr>
              <a:defRPr/>
            </a:pPr>
            <a:r>
              <a:rPr lang="en-US" sz="1100" dirty="0">
                <a:solidFill>
                  <a:srgbClr val="2B91AF"/>
                </a:solidFill>
                <a:latin typeface="Consolas"/>
              </a:rPr>
              <a:t>    Brush </a:t>
            </a:r>
            <a:r>
              <a:rPr lang="en-US" sz="1100" dirty="0" err="1">
                <a:latin typeface="Consolas"/>
              </a:rPr>
              <a:t>brush</a:t>
            </a:r>
            <a:r>
              <a:rPr lang="en-US" sz="1100" dirty="0">
                <a:latin typeface="Consolas"/>
              </a:rPr>
              <a:t> =</a:t>
            </a:r>
            <a:r>
              <a:rPr lang="en-US" sz="1100" dirty="0">
                <a:solidFill>
                  <a:srgbClr val="2B91AF"/>
                </a:solidFill>
                <a:latin typeface="Consolas"/>
              </a:rPr>
              <a:t> </a:t>
            </a:r>
            <a:r>
              <a:rPr lang="en-US" sz="1100" dirty="0">
                <a:solidFill>
                  <a:srgbClr val="0000FF"/>
                </a:solidFill>
                <a:latin typeface="Consolas"/>
              </a:rPr>
              <a:t>new </a:t>
            </a:r>
            <a:r>
              <a:rPr lang="en-US" sz="1100" dirty="0" err="1">
                <a:solidFill>
                  <a:srgbClr val="2B91AF"/>
                </a:solidFill>
                <a:latin typeface="Consolas"/>
              </a:rPr>
              <a:t>SolidBrush</a:t>
            </a:r>
            <a:r>
              <a:rPr lang="en-US" sz="1100" dirty="0">
                <a:latin typeface="Consolas"/>
              </a:rPr>
              <a:t>(</a:t>
            </a:r>
            <a:r>
              <a:rPr lang="en-US" sz="1100" dirty="0" err="1">
                <a:solidFill>
                  <a:srgbClr val="2B91AF"/>
                </a:solidFill>
                <a:latin typeface="Consolas"/>
              </a:rPr>
              <a:t>Color</a:t>
            </a:r>
            <a:r>
              <a:rPr lang="en-US" sz="1100" dirty="0" err="1">
                <a:latin typeface="Consolas"/>
              </a:rPr>
              <a:t>.Transparent</a:t>
            </a:r>
            <a:r>
              <a:rPr lang="en-US" sz="1100" dirty="0">
                <a:latin typeface="Consolas"/>
              </a:rPr>
              <a:t>);</a:t>
            </a:r>
          </a:p>
          <a:p>
            <a:pPr>
              <a:defRPr/>
            </a:pPr>
            <a:r>
              <a:rPr lang="en-US" sz="1100" dirty="0">
                <a:solidFill>
                  <a:srgbClr val="2B91AF"/>
                </a:solidFill>
                <a:latin typeface="Consolas"/>
              </a:rPr>
              <a:t>    Bitmap </a:t>
            </a:r>
            <a:r>
              <a:rPr lang="en-US" sz="1100" dirty="0" err="1">
                <a:latin typeface="Consolas"/>
              </a:rPr>
              <a:t>bitmap</a:t>
            </a:r>
            <a:r>
              <a:rPr lang="en-US" sz="1100" dirty="0">
                <a:latin typeface="Consolas"/>
              </a:rPr>
              <a:t> =</a:t>
            </a:r>
            <a:r>
              <a:rPr lang="en-US" sz="1100" dirty="0">
                <a:solidFill>
                  <a:srgbClr val="2B91AF"/>
                </a:solidFill>
                <a:latin typeface="Consolas"/>
              </a:rPr>
              <a:t> </a:t>
            </a:r>
            <a:r>
              <a:rPr lang="en-US" sz="1100" dirty="0">
                <a:solidFill>
                  <a:srgbClr val="0000FF"/>
                </a:solidFill>
                <a:latin typeface="Consolas"/>
              </a:rPr>
              <a:t>new </a:t>
            </a:r>
            <a:r>
              <a:rPr lang="en-US" sz="1100" dirty="0">
                <a:solidFill>
                  <a:srgbClr val="2B91AF"/>
                </a:solidFill>
                <a:latin typeface="Consolas"/>
              </a:rPr>
              <a:t>Bitmap</a:t>
            </a:r>
            <a:r>
              <a:rPr lang="en-US" sz="1100" dirty="0">
                <a:latin typeface="Consolas"/>
              </a:rPr>
              <a:t>(100, 100);</a:t>
            </a:r>
          </a:p>
          <a:p>
            <a:pPr>
              <a:defRPr/>
            </a:pPr>
            <a:r>
              <a:rPr lang="en-US" sz="1100" dirty="0">
                <a:solidFill>
                  <a:srgbClr val="2B91AF"/>
                </a:solidFill>
                <a:latin typeface="Consolas"/>
              </a:rPr>
              <a:t>    Graphics </a:t>
            </a:r>
            <a:r>
              <a:rPr lang="en-US" sz="1100" dirty="0">
                <a:latin typeface="Consolas"/>
              </a:rPr>
              <a:t>g =</a:t>
            </a:r>
            <a:r>
              <a:rPr lang="en-US" sz="1100" dirty="0">
                <a:solidFill>
                  <a:srgbClr val="2B91AF"/>
                </a:solidFill>
                <a:latin typeface="Consolas"/>
              </a:rPr>
              <a:t> </a:t>
            </a:r>
            <a:r>
              <a:rPr lang="en-US" sz="1100" dirty="0" err="1">
                <a:solidFill>
                  <a:srgbClr val="2B91AF"/>
                </a:solidFill>
                <a:latin typeface="Consolas"/>
              </a:rPr>
              <a:t>Graphics</a:t>
            </a:r>
            <a:r>
              <a:rPr lang="en-US" sz="1100" dirty="0" err="1">
                <a:latin typeface="Consolas"/>
              </a:rPr>
              <a:t>.FromImage</a:t>
            </a:r>
            <a:r>
              <a:rPr lang="en-US" sz="1100" dirty="0">
                <a:latin typeface="Consolas"/>
              </a:rPr>
              <a:t>(bitmap);</a:t>
            </a:r>
          </a:p>
          <a:p>
            <a:pPr>
              <a:defRPr/>
            </a:pPr>
            <a:endParaRPr lang="en-US" sz="1100" dirty="0">
              <a:solidFill>
                <a:srgbClr val="2B91AF"/>
              </a:solidFill>
              <a:latin typeface="Consolas"/>
            </a:endParaRPr>
          </a:p>
          <a:p>
            <a:pPr>
              <a:defRPr/>
            </a:pPr>
            <a:r>
              <a:rPr lang="en-US" sz="1100" dirty="0">
                <a:solidFill>
                  <a:srgbClr val="2B91AF"/>
                </a:solidFill>
                <a:latin typeface="Consolas"/>
              </a:rPr>
              <a:t>    </a:t>
            </a:r>
            <a:r>
              <a:rPr lang="en-US" sz="1100" dirty="0" err="1">
                <a:latin typeface="Consolas"/>
              </a:rPr>
              <a:t>g.FillRegion</a:t>
            </a:r>
            <a:r>
              <a:rPr lang="en-US" sz="1100" dirty="0">
                <a:latin typeface="Consolas"/>
              </a:rPr>
              <a:t>(brush, </a:t>
            </a:r>
            <a:r>
              <a:rPr lang="en-US" sz="1100" dirty="0">
                <a:solidFill>
                  <a:srgbClr val="0000FF"/>
                </a:solidFill>
                <a:latin typeface="Consolas"/>
              </a:rPr>
              <a:t>new </a:t>
            </a:r>
            <a:r>
              <a:rPr lang="en-US" sz="1100" dirty="0">
                <a:solidFill>
                  <a:srgbClr val="2B91AF"/>
                </a:solidFill>
                <a:latin typeface="Consolas"/>
              </a:rPr>
              <a:t>Region(</a:t>
            </a:r>
            <a:r>
              <a:rPr lang="en-US" sz="1100" dirty="0">
                <a:solidFill>
                  <a:srgbClr val="0000FF"/>
                </a:solidFill>
                <a:latin typeface="Consolas"/>
              </a:rPr>
              <a:t>new </a:t>
            </a:r>
            <a:r>
              <a:rPr lang="en-US" sz="1100" dirty="0">
                <a:solidFill>
                  <a:srgbClr val="2B91AF"/>
                </a:solidFill>
                <a:latin typeface="Consolas"/>
              </a:rPr>
              <a:t>Rectangle</a:t>
            </a:r>
            <a:r>
              <a:rPr lang="en-US" sz="1100" dirty="0">
                <a:latin typeface="Consolas"/>
              </a:rPr>
              <a:t>(0, 0, 100, 100)));</a:t>
            </a:r>
          </a:p>
          <a:p>
            <a:pPr>
              <a:defRPr/>
            </a:pPr>
            <a:endParaRPr lang="en-US" sz="1100" dirty="0">
              <a:solidFill>
                <a:srgbClr val="2B91AF"/>
              </a:solidFill>
              <a:latin typeface="Consolas"/>
            </a:endParaRPr>
          </a:p>
          <a:p>
            <a:pPr>
              <a:defRPr/>
            </a:pPr>
            <a:r>
              <a:rPr lang="en-US" sz="1100" dirty="0">
                <a:solidFill>
                  <a:srgbClr val="008000"/>
                </a:solidFill>
                <a:latin typeface="Consolas"/>
              </a:rPr>
              <a:t>    //Here we should add the real code to find relevant info for </a:t>
            </a:r>
          </a:p>
          <a:p>
            <a:pPr>
              <a:defRPr/>
            </a:pPr>
            <a:r>
              <a:rPr lang="en-US" sz="1100" dirty="0">
                <a:solidFill>
                  <a:srgbClr val="008000"/>
                </a:solidFill>
                <a:latin typeface="Consolas"/>
              </a:rPr>
              <a:t>    //  </a:t>
            </a:r>
            <a:r>
              <a:rPr lang="en-US" sz="1100" dirty="0" err="1">
                <a:solidFill>
                  <a:srgbClr val="008000"/>
                </a:solidFill>
                <a:latin typeface="Consolas"/>
              </a:rPr>
              <a:t>CameraId</a:t>
            </a:r>
            <a:r>
              <a:rPr lang="en-US" sz="1100" dirty="0">
                <a:solidFill>
                  <a:srgbClr val="008000"/>
                </a:solidFill>
                <a:latin typeface="Consolas"/>
              </a:rPr>
              <a:t>=</a:t>
            </a:r>
            <a:r>
              <a:rPr lang="en-US" sz="1100" dirty="0" err="1">
                <a:solidFill>
                  <a:srgbClr val="008000"/>
                </a:solidFill>
                <a:latin typeface="Consolas"/>
              </a:rPr>
              <a:t>cameraFQID</a:t>
            </a:r>
            <a:r>
              <a:rPr lang="en-US" sz="1100" dirty="0">
                <a:solidFill>
                  <a:srgbClr val="008000"/>
                </a:solidFill>
                <a:latin typeface="Consolas"/>
              </a:rPr>
              <a:t> at time=</a:t>
            </a:r>
            <a:r>
              <a:rPr lang="en-US" sz="1100" dirty="0" err="1">
                <a:solidFill>
                  <a:srgbClr val="008000"/>
                </a:solidFill>
                <a:latin typeface="Consolas"/>
              </a:rPr>
              <a:t>dateTime</a:t>
            </a:r>
            <a:endParaRPr lang="en-US" sz="1100" dirty="0">
              <a:solidFill>
                <a:srgbClr val="008000"/>
              </a:solidFill>
              <a:latin typeface="Consolas"/>
            </a:endParaRPr>
          </a:p>
          <a:p>
            <a:pPr>
              <a:defRPr/>
            </a:pPr>
            <a:r>
              <a:rPr lang="en-US" sz="1100" dirty="0">
                <a:solidFill>
                  <a:srgbClr val="0000FF"/>
                </a:solidFill>
                <a:latin typeface="Consolas"/>
              </a:rPr>
              <a:t>    </a:t>
            </a:r>
            <a:r>
              <a:rPr lang="en-US" sz="1100" dirty="0" err="1">
                <a:solidFill>
                  <a:srgbClr val="0000FF"/>
                </a:solidFill>
                <a:latin typeface="Consolas"/>
              </a:rPr>
              <a:t>int</a:t>
            </a:r>
            <a:r>
              <a:rPr lang="en-US" sz="1100" dirty="0">
                <a:solidFill>
                  <a:srgbClr val="0000FF"/>
                </a:solidFill>
                <a:latin typeface="Consolas"/>
              </a:rPr>
              <a:t> </a:t>
            </a:r>
            <a:r>
              <a:rPr lang="en-US" sz="1100" dirty="0">
                <a:latin typeface="Consolas"/>
              </a:rPr>
              <a:t>s = </a:t>
            </a:r>
            <a:r>
              <a:rPr lang="en-US" sz="1100" dirty="0" err="1">
                <a:latin typeface="Consolas"/>
              </a:rPr>
              <a:t>dateTime.Second</a:t>
            </a:r>
            <a:r>
              <a:rPr lang="en-US" sz="1100" dirty="0">
                <a:latin typeface="Consolas"/>
              </a:rPr>
              <a:t> % 10;</a:t>
            </a:r>
          </a:p>
          <a:p>
            <a:pPr>
              <a:defRPr/>
            </a:pPr>
            <a:r>
              <a:rPr lang="en-US" sz="1100" dirty="0">
                <a:latin typeface="Consolas"/>
              </a:rPr>
              <a:t>    </a:t>
            </a:r>
            <a:r>
              <a:rPr lang="en-US" sz="1100" dirty="0" err="1">
                <a:latin typeface="Consolas"/>
              </a:rPr>
              <a:t>g.DrawRectangle</a:t>
            </a:r>
            <a:r>
              <a:rPr lang="en-US" sz="1100" dirty="0">
                <a:latin typeface="Consolas"/>
              </a:rPr>
              <a:t>(</a:t>
            </a:r>
            <a:r>
              <a:rPr lang="en-US" sz="1100" dirty="0" err="1">
                <a:solidFill>
                  <a:srgbClr val="2B91AF"/>
                </a:solidFill>
                <a:latin typeface="Consolas"/>
              </a:rPr>
              <a:t>Pens</a:t>
            </a:r>
            <a:r>
              <a:rPr lang="en-US" sz="1100" dirty="0" err="1">
                <a:latin typeface="Consolas"/>
              </a:rPr>
              <a:t>.Red</a:t>
            </a:r>
            <a:r>
              <a:rPr lang="en-US" sz="1100" dirty="0">
                <a:latin typeface="Consolas"/>
              </a:rPr>
              <a:t>, s * 5, s * 5, 30, 30);</a:t>
            </a:r>
          </a:p>
          <a:p>
            <a:pPr>
              <a:defRPr/>
            </a:pPr>
            <a:endParaRPr lang="en-US" sz="1100" dirty="0">
              <a:solidFill>
                <a:srgbClr val="2B91AF"/>
              </a:solidFill>
              <a:latin typeface="Consolas"/>
            </a:endParaRPr>
          </a:p>
          <a:p>
            <a:pPr>
              <a:defRPr/>
            </a:pPr>
            <a:r>
              <a:rPr lang="en-US" sz="1100" dirty="0">
                <a:latin typeface="Consolas"/>
              </a:rPr>
              <a:t>    </a:t>
            </a:r>
            <a:r>
              <a:rPr lang="en-US" sz="1100" dirty="0" err="1">
                <a:latin typeface="Consolas"/>
              </a:rPr>
              <a:t>g.Dispose</a:t>
            </a:r>
            <a:r>
              <a:rPr lang="en-US" sz="1100" dirty="0">
                <a:latin typeface="Consolas"/>
              </a:rPr>
              <a:t>();</a:t>
            </a:r>
          </a:p>
          <a:p>
            <a:pPr>
              <a:defRPr/>
            </a:pPr>
            <a:r>
              <a:rPr lang="en-US" sz="1100" dirty="0">
                <a:solidFill>
                  <a:srgbClr val="0000FF"/>
                </a:solidFill>
                <a:latin typeface="Consolas"/>
              </a:rPr>
              <a:t>    return </a:t>
            </a:r>
            <a:r>
              <a:rPr lang="en-US" sz="1100" dirty="0">
                <a:latin typeface="Consolas"/>
              </a:rPr>
              <a:t>bitmap;</a:t>
            </a:r>
          </a:p>
          <a:p>
            <a:pPr>
              <a:defRPr/>
            </a:pPr>
            <a:r>
              <a:rPr lang="en-US" sz="1100" dirty="0">
                <a:latin typeface="Consolas"/>
              </a:rPr>
              <a:t>}</a:t>
            </a:r>
            <a:endParaRPr lang="en-US" sz="1100" dirty="0"/>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oup 7"/>
          <p:cNvGrpSpPr>
            <a:grpSpLocks/>
          </p:cNvGrpSpPr>
          <p:nvPr/>
        </p:nvGrpSpPr>
        <p:grpSpPr bwMode="auto">
          <a:xfrm>
            <a:off x="4379913" y="1670050"/>
            <a:ext cx="4295775" cy="4783138"/>
            <a:chOff x="2437259" y="1453505"/>
            <a:chExt cx="4294981" cy="4783807"/>
          </a:xfrm>
        </p:grpSpPr>
        <p:pic>
          <p:nvPicPr>
            <p:cNvPr id="11269" name="Picture 2"/>
            <p:cNvPicPr>
              <a:picLocks noChangeAspect="1" noChangeArrowheads="1"/>
            </p:cNvPicPr>
            <p:nvPr/>
          </p:nvPicPr>
          <p:blipFill>
            <a:blip r:embed="rId3" cstate="print"/>
            <a:srcRect r="8910" b="7076"/>
            <a:stretch>
              <a:fillRect/>
            </a:stretch>
          </p:blipFill>
          <p:spPr bwMode="auto">
            <a:xfrm>
              <a:off x="2437259" y="1453505"/>
              <a:ext cx="4294981" cy="4783807"/>
            </a:xfrm>
            <a:prstGeom prst="rect">
              <a:avLst/>
            </a:prstGeom>
            <a:noFill/>
            <a:ln w="9525">
              <a:noFill/>
              <a:miter lim="800000"/>
              <a:headEnd/>
              <a:tailEnd/>
            </a:ln>
          </p:spPr>
        </p:pic>
        <p:grpSp>
          <p:nvGrpSpPr>
            <p:cNvPr id="11270" name="Group 5"/>
            <p:cNvGrpSpPr>
              <a:grpSpLocks/>
            </p:cNvGrpSpPr>
            <p:nvPr/>
          </p:nvGrpSpPr>
          <p:grpSpPr bwMode="auto">
            <a:xfrm>
              <a:off x="4056005" y="3352800"/>
              <a:ext cx="1101584" cy="936104"/>
              <a:chOff x="4046480" y="3371850"/>
              <a:chExt cx="1101584" cy="936104"/>
            </a:xfrm>
          </p:grpSpPr>
          <p:sp>
            <p:nvSpPr>
              <p:cNvPr id="4" name="Oval 3"/>
              <p:cNvSpPr/>
              <p:nvPr/>
            </p:nvSpPr>
            <p:spPr>
              <a:xfrm>
                <a:off x="4087952" y="3371471"/>
                <a:ext cx="1017399" cy="93675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solidFill>
                    <a:schemeClr val="tx1"/>
                  </a:solidFill>
                </a:endParaRPr>
              </a:p>
            </p:txBody>
          </p:sp>
          <p:sp>
            <p:nvSpPr>
              <p:cNvPr id="11272" name="TextBox 4"/>
              <p:cNvSpPr txBox="1">
                <a:spLocks noChangeArrowheads="1"/>
              </p:cNvSpPr>
              <p:nvPr/>
            </p:nvSpPr>
            <p:spPr bwMode="auto">
              <a:xfrm>
                <a:off x="4046480" y="3573016"/>
                <a:ext cx="1101584" cy="523220"/>
              </a:xfrm>
              <a:prstGeom prst="rect">
                <a:avLst/>
              </a:prstGeom>
              <a:noFill/>
              <a:ln w="9525">
                <a:noFill/>
                <a:miter lim="800000"/>
                <a:headEnd/>
                <a:tailEnd/>
              </a:ln>
            </p:spPr>
            <p:txBody>
              <a:bodyPr wrap="none">
                <a:spAutoFit/>
              </a:bodyPr>
              <a:lstStyle/>
              <a:p>
                <a:pPr algn="ctr"/>
                <a:r>
                  <a:rPr lang="en-US" sz="1400" b="1"/>
                  <a:t>Milestone</a:t>
                </a:r>
              </a:p>
              <a:p>
                <a:pPr algn="ctr"/>
                <a:r>
                  <a:rPr lang="en-US" sz="1400" b="1"/>
                  <a:t>XProtect™</a:t>
                </a:r>
              </a:p>
            </p:txBody>
          </p:sp>
        </p:grpSp>
      </p:grpSp>
      <p:sp>
        <p:nvSpPr>
          <p:cNvPr id="11267" name="Title 1"/>
          <p:cNvSpPr>
            <a:spLocks noGrp="1"/>
          </p:cNvSpPr>
          <p:nvPr>
            <p:ph type="title"/>
          </p:nvPr>
        </p:nvSpPr>
        <p:spPr/>
        <p:txBody>
          <a:bodyPr/>
          <a:lstStyle/>
          <a:p>
            <a:r>
              <a:rPr lang="en-US" smtClean="0"/>
              <a:t>Milestone Integration Platform</a:t>
            </a:r>
            <a:br>
              <a:rPr lang="en-US" smtClean="0"/>
            </a:br>
            <a:r>
              <a:rPr lang="en-US" sz="2000" smtClean="0"/>
              <a:t>Introduction</a:t>
            </a:r>
            <a:endParaRPr lang="en-US" smtClean="0"/>
          </a:p>
        </p:txBody>
      </p:sp>
      <p:sp>
        <p:nvSpPr>
          <p:cNvPr id="11268" name="Content Placeholder 8"/>
          <p:cNvSpPr>
            <a:spLocks noGrp="1"/>
          </p:cNvSpPr>
          <p:nvPr>
            <p:ph sz="half" idx="1"/>
          </p:nvPr>
        </p:nvSpPr>
        <p:spPr>
          <a:xfrm>
            <a:off x="323850" y="1628775"/>
            <a:ext cx="4056063" cy="4033838"/>
          </a:xfrm>
        </p:spPr>
        <p:txBody>
          <a:bodyPr/>
          <a:lstStyle/>
          <a:p>
            <a:r>
              <a:rPr lang="en-US" smtClean="0"/>
              <a:t>Next generation SDK</a:t>
            </a:r>
          </a:p>
          <a:p>
            <a:r>
              <a:rPr lang="en-US" smtClean="0"/>
              <a:t>Versatile integration possibilities:</a:t>
            </a:r>
          </a:p>
          <a:p>
            <a:pPr lvl="1"/>
            <a:r>
              <a:rPr lang="en-US" smtClean="0"/>
              <a:t>Verticalization</a:t>
            </a:r>
          </a:p>
          <a:p>
            <a:pPr lvl="1"/>
            <a:r>
              <a:rPr lang="en-US" smtClean="0"/>
              <a:t>Customization</a:t>
            </a:r>
          </a:p>
          <a:p>
            <a:r>
              <a:rPr lang="en-US" smtClean="0"/>
              <a:t>Cornerstone in Milestone Open Platform strategy</a:t>
            </a:r>
          </a:p>
          <a:p>
            <a:r>
              <a:rPr lang="en-US" smtClean="0"/>
              <a:t>Foundation for the 300+ Milestone Solution </a:t>
            </a:r>
            <a:br>
              <a:rPr lang="en-US" smtClean="0"/>
            </a:br>
            <a:r>
              <a:rPr lang="en-US" smtClean="0"/>
              <a:t>Partners eco-system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ounded Rectangle 35"/>
          <p:cNvSpPr/>
          <p:nvPr/>
        </p:nvSpPr>
        <p:spPr>
          <a:xfrm>
            <a:off x="2916238" y="3857625"/>
            <a:ext cx="1800225" cy="1227138"/>
          </a:xfrm>
          <a:prstGeom prst="roundRect">
            <a:avLst>
              <a:gd name="adj" fmla="val 5001"/>
            </a:avLst>
          </a:prstGeom>
          <a:solidFill>
            <a:schemeClr val="accent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b"/>
          <a:lstStyle/>
          <a:p>
            <a:pPr algn="ctr">
              <a:defRPr/>
            </a:pPr>
            <a:r>
              <a:rPr lang="en-US" sz="1200" dirty="0"/>
              <a:t>XProtect™ Enterprise</a:t>
            </a:r>
          </a:p>
        </p:txBody>
      </p:sp>
      <p:sp>
        <p:nvSpPr>
          <p:cNvPr id="39" name="Rounded Rectangle 38"/>
          <p:cNvSpPr/>
          <p:nvPr/>
        </p:nvSpPr>
        <p:spPr>
          <a:xfrm>
            <a:off x="4787900" y="3857625"/>
            <a:ext cx="1800225" cy="1227138"/>
          </a:xfrm>
          <a:prstGeom prst="roundRect">
            <a:avLst>
              <a:gd name="adj" fmla="val 5001"/>
            </a:avLst>
          </a:prstGeom>
          <a:solidFill>
            <a:schemeClr val="accent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b"/>
          <a:lstStyle/>
          <a:p>
            <a:pPr algn="ctr">
              <a:defRPr/>
            </a:pPr>
            <a:r>
              <a:rPr lang="en-US" sz="1200" dirty="0"/>
              <a:t>XProtect™ Corporate</a:t>
            </a:r>
          </a:p>
        </p:txBody>
      </p:sp>
      <p:sp>
        <p:nvSpPr>
          <p:cNvPr id="4" name="Rounded Rectangle 3"/>
          <p:cNvSpPr/>
          <p:nvPr/>
        </p:nvSpPr>
        <p:spPr>
          <a:xfrm>
            <a:off x="1042988" y="3857625"/>
            <a:ext cx="1800225" cy="1227138"/>
          </a:xfrm>
          <a:prstGeom prst="roundRect">
            <a:avLst>
              <a:gd name="adj" fmla="val 5001"/>
            </a:avLst>
          </a:prstGeom>
          <a:solidFill>
            <a:schemeClr val="accent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36000" rIns="36000" anchor="b"/>
          <a:lstStyle/>
          <a:p>
            <a:pPr algn="ctr">
              <a:defRPr/>
            </a:pPr>
            <a:r>
              <a:rPr lang="en-US" sz="1200" dirty="0"/>
              <a:t>XProtect™ Professional</a:t>
            </a:r>
          </a:p>
        </p:txBody>
      </p:sp>
      <p:sp>
        <p:nvSpPr>
          <p:cNvPr id="33" name="Rounded Rectangle 32"/>
          <p:cNvSpPr/>
          <p:nvPr/>
        </p:nvSpPr>
        <p:spPr bwMode="auto">
          <a:xfrm>
            <a:off x="6662738" y="3857625"/>
            <a:ext cx="1365250" cy="1227138"/>
          </a:xfrm>
          <a:prstGeom prst="roundRect">
            <a:avLst>
              <a:gd name="adj" fmla="val 4560"/>
            </a:avLst>
          </a:prstGeom>
          <a:ln w="63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p>
        </p:txBody>
      </p:sp>
      <p:sp>
        <p:nvSpPr>
          <p:cNvPr id="50" name="Right Arrow 49"/>
          <p:cNvSpPr/>
          <p:nvPr/>
        </p:nvSpPr>
        <p:spPr>
          <a:xfrm>
            <a:off x="971550" y="1916113"/>
            <a:ext cx="7169150" cy="1858962"/>
          </a:xfrm>
          <a:prstGeom prst="rightArrow">
            <a:avLst>
              <a:gd name="adj1" fmla="val 77528"/>
              <a:gd name="adj2" fmla="val 21052"/>
            </a:avLst>
          </a:prstGeom>
          <a:gradFill flip="none" rotWithShape="1">
            <a:gsLst>
              <a:gs pos="0">
                <a:schemeClr val="bg1">
                  <a:lumMod val="95000"/>
                </a:schemeClr>
              </a:gs>
              <a:gs pos="42000">
                <a:schemeClr val="bg2">
                  <a:lumMod val="20000"/>
                  <a:lumOff val="80000"/>
                </a:schemeClr>
              </a:gs>
              <a:gs pos="100000">
                <a:schemeClr val="bg1">
                  <a:lumMod val="75000"/>
                </a:schemeClr>
              </a:gs>
            </a:gsLst>
            <a:lin ang="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295" name="Title 8"/>
          <p:cNvSpPr>
            <a:spLocks noGrp="1"/>
          </p:cNvSpPr>
          <p:nvPr>
            <p:ph type="title"/>
          </p:nvPr>
        </p:nvSpPr>
        <p:spPr>
          <a:xfrm>
            <a:off x="250825" y="274638"/>
            <a:ext cx="7821613" cy="850900"/>
          </a:xfrm>
        </p:spPr>
        <p:txBody>
          <a:bodyPr/>
          <a:lstStyle/>
          <a:p>
            <a:pPr eaLnBrk="1" hangingPunct="1"/>
            <a:r>
              <a:rPr lang="en-US" smtClean="0"/>
              <a:t>Milestone Integration Platform</a:t>
            </a:r>
            <a:br>
              <a:rPr lang="en-US" smtClean="0"/>
            </a:br>
            <a:r>
              <a:rPr lang="en-US" sz="1800" smtClean="0"/>
              <a:t>Versatile integration possibilities</a:t>
            </a:r>
            <a:endParaRPr lang="en-US" smtClean="0"/>
          </a:p>
        </p:txBody>
      </p:sp>
      <p:sp>
        <p:nvSpPr>
          <p:cNvPr id="21" name="Rounded Rectangle 20"/>
          <p:cNvSpPr/>
          <p:nvPr/>
        </p:nvSpPr>
        <p:spPr>
          <a:xfrm>
            <a:off x="1068388" y="5240338"/>
            <a:ext cx="5519737" cy="276225"/>
          </a:xfrm>
          <a:prstGeom prst="roundRect">
            <a:avLst>
              <a:gd name="adj" fmla="val 13954"/>
            </a:avLst>
          </a:prstGeom>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sz="1000" dirty="0">
                <a:solidFill>
                  <a:schemeClr val="tx1"/>
                </a:solidFill>
              </a:rPr>
              <a:t>Cameras, I/O Devices and Sensors</a:t>
            </a:r>
          </a:p>
        </p:txBody>
      </p:sp>
      <p:sp>
        <p:nvSpPr>
          <p:cNvPr id="35" name="Rounded Rectangle 34"/>
          <p:cNvSpPr/>
          <p:nvPr/>
        </p:nvSpPr>
        <p:spPr bwMode="auto">
          <a:xfrm>
            <a:off x="2603500" y="2347913"/>
            <a:ext cx="1670050" cy="1109662"/>
          </a:xfrm>
          <a:prstGeom prst="roundRect">
            <a:avLst>
              <a:gd name="adj" fmla="val 3702"/>
            </a:avLst>
          </a:prstGeom>
          <a:gradFill>
            <a:gsLst>
              <a:gs pos="0">
                <a:srgbClr val="00B050"/>
              </a:gs>
              <a:gs pos="48000">
                <a:srgbClr val="009E47"/>
              </a:gs>
              <a:gs pos="68000">
                <a:srgbClr val="008A3E"/>
              </a:gs>
            </a:gsLst>
            <a:lin ang="5400000" scaled="0"/>
          </a:gradFill>
          <a:ln>
            <a:solidFill>
              <a:srgbClr val="92D050"/>
            </a:solidFill>
          </a:ln>
          <a:effectLst>
            <a:outerShdw blurRad="50800" dist="38100" dir="2700000" algn="tl" rotWithShape="0">
              <a:prstClr val="black">
                <a:alpha val="40000"/>
              </a:prstClr>
            </a:outerShdw>
          </a:effectLst>
        </p:spPr>
        <p:style>
          <a:lnRef idx="1">
            <a:schemeClr val="accent3"/>
          </a:lnRef>
          <a:fillRef idx="1002">
            <a:schemeClr val="dk1"/>
          </a:fillRef>
          <a:effectRef idx="2">
            <a:schemeClr val="accent3"/>
          </a:effectRef>
          <a:fontRef idx="minor">
            <a:schemeClr val="lt1"/>
          </a:fontRef>
        </p:style>
        <p:txBody>
          <a:bodyPr lIns="36000" rIns="36000" anchor="ctr"/>
          <a:lstStyle/>
          <a:p>
            <a:pPr algn="ctr">
              <a:defRPr/>
            </a:pPr>
            <a:r>
              <a:rPr lang="en-US" sz="900" dirty="0"/>
              <a:t>MSP Application</a:t>
            </a:r>
            <a:br>
              <a:rPr lang="en-US" sz="900" dirty="0"/>
            </a:br>
            <a:endParaRPr lang="en-US" sz="900" dirty="0"/>
          </a:p>
        </p:txBody>
      </p:sp>
      <p:sp>
        <p:nvSpPr>
          <p:cNvPr id="15" name="Rounded Rectangle 14"/>
          <p:cNvSpPr/>
          <p:nvPr/>
        </p:nvSpPr>
        <p:spPr bwMode="auto">
          <a:xfrm>
            <a:off x="2674938" y="3213100"/>
            <a:ext cx="1512887" cy="165100"/>
          </a:xfrm>
          <a:prstGeom prst="roundRect">
            <a:avLst>
              <a:gd name="adj" fmla="val 6543"/>
            </a:avLst>
          </a:prstGeom>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900" dirty="0"/>
              <a:t>MIP Components</a:t>
            </a:r>
          </a:p>
        </p:txBody>
      </p:sp>
      <p:sp>
        <p:nvSpPr>
          <p:cNvPr id="12299" name="Rectangle 41"/>
          <p:cNvSpPr>
            <a:spLocks noChangeArrowheads="1"/>
          </p:cNvSpPr>
          <p:nvPr/>
        </p:nvSpPr>
        <p:spPr bwMode="auto">
          <a:xfrm>
            <a:off x="2762250" y="2116138"/>
            <a:ext cx="1357313" cy="230187"/>
          </a:xfrm>
          <a:prstGeom prst="rect">
            <a:avLst/>
          </a:prstGeom>
          <a:noFill/>
          <a:ln w="9525">
            <a:noFill/>
            <a:miter lim="800000"/>
            <a:headEnd/>
            <a:tailEnd/>
          </a:ln>
        </p:spPr>
        <p:txBody>
          <a:bodyPr wrap="none">
            <a:spAutoFit/>
          </a:bodyPr>
          <a:lstStyle/>
          <a:p>
            <a:r>
              <a:rPr lang="en-US" sz="900"/>
              <a:t>Component Integration</a:t>
            </a:r>
          </a:p>
        </p:txBody>
      </p:sp>
      <p:cxnSp>
        <p:nvCxnSpPr>
          <p:cNvPr id="49" name="Straight Connector 48"/>
          <p:cNvCxnSpPr>
            <a:stCxn id="15" idx="2"/>
          </p:cNvCxnSpPr>
          <p:nvPr/>
        </p:nvCxnSpPr>
        <p:spPr bwMode="auto">
          <a:xfrm rot="16200000" flipH="1">
            <a:off x="3133725" y="3676650"/>
            <a:ext cx="596900" cy="0"/>
          </a:xfrm>
          <a:prstGeom prst="line">
            <a:avLst/>
          </a:prstGeom>
          <a:ln w="28575">
            <a:solidFill>
              <a:schemeClr val="accent2"/>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6253163" y="4292600"/>
            <a:ext cx="496887" cy="0"/>
          </a:xfrm>
          <a:prstGeom prst="line">
            <a:avLst/>
          </a:prstGeom>
          <a:ln w="28575">
            <a:solidFill>
              <a:schemeClr val="accent2"/>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5" name="Rounded Rectangle 24"/>
          <p:cNvSpPr/>
          <p:nvPr/>
        </p:nvSpPr>
        <p:spPr bwMode="auto">
          <a:xfrm>
            <a:off x="4356100" y="2349500"/>
            <a:ext cx="976313" cy="1114425"/>
          </a:xfrm>
          <a:prstGeom prst="roundRect">
            <a:avLst>
              <a:gd name="adj" fmla="val 4560"/>
            </a:avLst>
          </a:prstGeom>
          <a:ln w="63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p>
        </p:txBody>
      </p:sp>
      <p:sp>
        <p:nvSpPr>
          <p:cNvPr id="29" name="Rounded Rectangle 28"/>
          <p:cNvSpPr/>
          <p:nvPr/>
        </p:nvSpPr>
        <p:spPr bwMode="auto">
          <a:xfrm>
            <a:off x="5467350" y="2349500"/>
            <a:ext cx="976313" cy="1114425"/>
          </a:xfrm>
          <a:prstGeom prst="roundRect">
            <a:avLst>
              <a:gd name="adj" fmla="val 4560"/>
            </a:avLst>
          </a:prstGeom>
          <a:ln w="63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p>
        </p:txBody>
      </p:sp>
      <p:sp>
        <p:nvSpPr>
          <p:cNvPr id="34" name="Rounded Rectangle 33"/>
          <p:cNvSpPr/>
          <p:nvPr/>
        </p:nvSpPr>
        <p:spPr bwMode="auto">
          <a:xfrm>
            <a:off x="4787900" y="2419350"/>
            <a:ext cx="1222375" cy="419100"/>
          </a:xfrm>
          <a:prstGeom prst="roundRect">
            <a:avLst>
              <a:gd name="adj" fmla="val 9260"/>
            </a:avLst>
          </a:prstGeom>
          <a:gradFill>
            <a:gsLst>
              <a:gs pos="0">
                <a:srgbClr val="00B050"/>
              </a:gs>
              <a:gs pos="48000">
                <a:srgbClr val="009E47"/>
              </a:gs>
              <a:gs pos="68000">
                <a:srgbClr val="008A3E"/>
              </a:gs>
            </a:gsLst>
            <a:lin ang="5400000" scaled="0"/>
          </a:gradFill>
          <a:ln>
            <a:solidFill>
              <a:srgbClr val="92D050"/>
            </a:solidFill>
          </a:ln>
          <a:effectLst>
            <a:outerShdw blurRad="50800" dist="38100" dir="2700000" algn="tl" rotWithShape="0">
              <a:prstClr val="black">
                <a:alpha val="40000"/>
              </a:prstClr>
            </a:outerShdw>
          </a:effectLst>
        </p:spPr>
        <p:style>
          <a:lnRef idx="1">
            <a:schemeClr val="accent3"/>
          </a:lnRef>
          <a:fillRef idx="1002">
            <a:schemeClr val="dk1"/>
          </a:fillRef>
          <a:effectRef idx="2">
            <a:schemeClr val="accent3"/>
          </a:effectRef>
          <a:fontRef idx="minor">
            <a:schemeClr val="lt1"/>
          </a:fontRef>
        </p:style>
        <p:txBody>
          <a:bodyPr lIns="36000" rIns="36000" anchor="ctr"/>
          <a:lstStyle/>
          <a:p>
            <a:pPr algn="ctr">
              <a:defRPr/>
            </a:pPr>
            <a:r>
              <a:rPr lang="en-US" sz="900" dirty="0"/>
              <a:t>MSP</a:t>
            </a:r>
            <a:br>
              <a:rPr lang="en-US" sz="900" dirty="0"/>
            </a:br>
            <a:r>
              <a:rPr lang="en-US" sz="900" dirty="0"/>
              <a:t>Plug-In</a:t>
            </a:r>
          </a:p>
        </p:txBody>
      </p:sp>
      <p:cxnSp>
        <p:nvCxnSpPr>
          <p:cNvPr id="51" name="Straight Connector 50"/>
          <p:cNvCxnSpPr/>
          <p:nvPr/>
        </p:nvCxnSpPr>
        <p:spPr bwMode="auto">
          <a:xfrm rot="16200000" flipH="1">
            <a:off x="4976813" y="3570288"/>
            <a:ext cx="857250" cy="0"/>
          </a:xfrm>
          <a:prstGeom prst="line">
            <a:avLst/>
          </a:prstGeom>
          <a:ln w="28575">
            <a:solidFill>
              <a:schemeClr val="accent2"/>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0" name="Freeform 29"/>
          <p:cNvSpPr/>
          <p:nvPr/>
        </p:nvSpPr>
        <p:spPr bwMode="auto">
          <a:xfrm>
            <a:off x="4427538" y="2416175"/>
            <a:ext cx="1944687" cy="733425"/>
          </a:xfrm>
          <a:custGeom>
            <a:avLst/>
            <a:gdLst>
              <a:gd name="connsiteX0" fmla="*/ 0 w 1773141"/>
              <a:gd name="connsiteY0" fmla="*/ 7951 h 898497"/>
              <a:gd name="connsiteX1" fmla="*/ 278296 w 1773141"/>
              <a:gd name="connsiteY1" fmla="*/ 0 h 898497"/>
              <a:gd name="connsiteX2" fmla="*/ 278296 w 1773141"/>
              <a:gd name="connsiteY2" fmla="*/ 596348 h 898497"/>
              <a:gd name="connsiteX3" fmla="*/ 1510748 w 1773141"/>
              <a:gd name="connsiteY3" fmla="*/ 596348 h 898497"/>
              <a:gd name="connsiteX4" fmla="*/ 1502796 w 1773141"/>
              <a:gd name="connsiteY4" fmla="*/ 0 h 898497"/>
              <a:gd name="connsiteX5" fmla="*/ 1773141 w 1773141"/>
              <a:gd name="connsiteY5" fmla="*/ 0 h 898497"/>
              <a:gd name="connsiteX6" fmla="*/ 1773141 w 1773141"/>
              <a:gd name="connsiteY6" fmla="*/ 898497 h 898497"/>
              <a:gd name="connsiteX7" fmla="*/ 15903 w 1773141"/>
              <a:gd name="connsiteY7" fmla="*/ 898497 h 898497"/>
              <a:gd name="connsiteX8" fmla="*/ 0 w 1773141"/>
              <a:gd name="connsiteY8" fmla="*/ 7951 h 898497"/>
              <a:gd name="connsiteX0" fmla="*/ 0 w 1773141"/>
              <a:gd name="connsiteY0" fmla="*/ 0 h 898497"/>
              <a:gd name="connsiteX1" fmla="*/ 278296 w 1773141"/>
              <a:gd name="connsiteY1" fmla="*/ 0 h 898497"/>
              <a:gd name="connsiteX2" fmla="*/ 278296 w 1773141"/>
              <a:gd name="connsiteY2" fmla="*/ 596348 h 898497"/>
              <a:gd name="connsiteX3" fmla="*/ 1510748 w 1773141"/>
              <a:gd name="connsiteY3" fmla="*/ 596348 h 898497"/>
              <a:gd name="connsiteX4" fmla="*/ 1502796 w 1773141"/>
              <a:gd name="connsiteY4" fmla="*/ 0 h 898497"/>
              <a:gd name="connsiteX5" fmla="*/ 1773141 w 1773141"/>
              <a:gd name="connsiteY5" fmla="*/ 0 h 898497"/>
              <a:gd name="connsiteX6" fmla="*/ 1773141 w 1773141"/>
              <a:gd name="connsiteY6" fmla="*/ 898497 h 898497"/>
              <a:gd name="connsiteX7" fmla="*/ 15903 w 1773141"/>
              <a:gd name="connsiteY7" fmla="*/ 898497 h 898497"/>
              <a:gd name="connsiteX8" fmla="*/ 0 w 1773141"/>
              <a:gd name="connsiteY8" fmla="*/ 0 h 898497"/>
              <a:gd name="connsiteX0" fmla="*/ 0 w 1773141"/>
              <a:gd name="connsiteY0" fmla="*/ 0 h 898497"/>
              <a:gd name="connsiteX1" fmla="*/ 278296 w 1773141"/>
              <a:gd name="connsiteY1" fmla="*/ 0 h 898497"/>
              <a:gd name="connsiteX2" fmla="*/ 278296 w 1773141"/>
              <a:gd name="connsiteY2" fmla="*/ 596348 h 898497"/>
              <a:gd name="connsiteX3" fmla="*/ 1510748 w 1773141"/>
              <a:gd name="connsiteY3" fmla="*/ 596348 h 898497"/>
              <a:gd name="connsiteX4" fmla="*/ 1502796 w 1773141"/>
              <a:gd name="connsiteY4" fmla="*/ 0 h 898497"/>
              <a:gd name="connsiteX5" fmla="*/ 1773141 w 1773141"/>
              <a:gd name="connsiteY5" fmla="*/ 0 h 898497"/>
              <a:gd name="connsiteX6" fmla="*/ 1773141 w 1773141"/>
              <a:gd name="connsiteY6" fmla="*/ 898497 h 898497"/>
              <a:gd name="connsiteX7" fmla="*/ 0 w 1773141"/>
              <a:gd name="connsiteY7" fmla="*/ 898497 h 898497"/>
              <a:gd name="connsiteX8" fmla="*/ 0 w 1773141"/>
              <a:gd name="connsiteY8" fmla="*/ 0 h 898497"/>
              <a:gd name="connsiteX0" fmla="*/ 0 w 1773141"/>
              <a:gd name="connsiteY0" fmla="*/ 0 h 898497"/>
              <a:gd name="connsiteX1" fmla="*/ 278296 w 1773141"/>
              <a:gd name="connsiteY1" fmla="*/ 0 h 898497"/>
              <a:gd name="connsiteX2" fmla="*/ 278296 w 1773141"/>
              <a:gd name="connsiteY2" fmla="*/ 596348 h 898497"/>
              <a:gd name="connsiteX3" fmla="*/ 1502996 w 1773141"/>
              <a:gd name="connsiteY3" fmla="*/ 591219 h 898497"/>
              <a:gd name="connsiteX4" fmla="*/ 1502796 w 1773141"/>
              <a:gd name="connsiteY4" fmla="*/ 0 h 898497"/>
              <a:gd name="connsiteX5" fmla="*/ 1773141 w 1773141"/>
              <a:gd name="connsiteY5" fmla="*/ 0 h 898497"/>
              <a:gd name="connsiteX6" fmla="*/ 1773141 w 1773141"/>
              <a:gd name="connsiteY6" fmla="*/ 898497 h 898497"/>
              <a:gd name="connsiteX7" fmla="*/ 0 w 1773141"/>
              <a:gd name="connsiteY7" fmla="*/ 898497 h 898497"/>
              <a:gd name="connsiteX8" fmla="*/ 0 w 1773141"/>
              <a:gd name="connsiteY8" fmla="*/ 0 h 898497"/>
              <a:gd name="connsiteX0" fmla="*/ 0 w 1773141"/>
              <a:gd name="connsiteY0" fmla="*/ 0 h 898497"/>
              <a:gd name="connsiteX1" fmla="*/ 278296 w 1773141"/>
              <a:gd name="connsiteY1" fmla="*/ 0 h 898497"/>
              <a:gd name="connsiteX2" fmla="*/ 278296 w 1773141"/>
              <a:gd name="connsiteY2" fmla="*/ 596348 h 898497"/>
              <a:gd name="connsiteX3" fmla="*/ 1502996 w 1773141"/>
              <a:gd name="connsiteY3" fmla="*/ 591219 h 898497"/>
              <a:gd name="connsiteX4" fmla="*/ 1502796 w 1773141"/>
              <a:gd name="connsiteY4" fmla="*/ 0 h 898497"/>
              <a:gd name="connsiteX5" fmla="*/ 1773141 w 1773141"/>
              <a:gd name="connsiteY5" fmla="*/ 0 h 898497"/>
              <a:gd name="connsiteX6" fmla="*/ 1773141 w 1773141"/>
              <a:gd name="connsiteY6" fmla="*/ 898497 h 898497"/>
              <a:gd name="connsiteX7" fmla="*/ 0 w 1773141"/>
              <a:gd name="connsiteY7" fmla="*/ 898497 h 898497"/>
              <a:gd name="connsiteX8" fmla="*/ 0 w 1773141"/>
              <a:gd name="connsiteY8" fmla="*/ 0 h 898497"/>
              <a:gd name="connsiteX0" fmla="*/ 17330 w 1773141"/>
              <a:gd name="connsiteY0" fmla="*/ 0 h 898497"/>
              <a:gd name="connsiteX1" fmla="*/ 278296 w 1773141"/>
              <a:gd name="connsiteY1" fmla="*/ 0 h 898497"/>
              <a:gd name="connsiteX2" fmla="*/ 278296 w 1773141"/>
              <a:gd name="connsiteY2" fmla="*/ 596348 h 898497"/>
              <a:gd name="connsiteX3" fmla="*/ 1502996 w 1773141"/>
              <a:gd name="connsiteY3" fmla="*/ 591219 h 898497"/>
              <a:gd name="connsiteX4" fmla="*/ 1502796 w 1773141"/>
              <a:gd name="connsiteY4" fmla="*/ 0 h 898497"/>
              <a:gd name="connsiteX5" fmla="*/ 1773141 w 1773141"/>
              <a:gd name="connsiteY5" fmla="*/ 0 h 898497"/>
              <a:gd name="connsiteX6" fmla="*/ 1773141 w 1773141"/>
              <a:gd name="connsiteY6" fmla="*/ 898497 h 898497"/>
              <a:gd name="connsiteX7" fmla="*/ 0 w 1773141"/>
              <a:gd name="connsiteY7" fmla="*/ 898497 h 898497"/>
              <a:gd name="connsiteX8" fmla="*/ 17330 w 1773141"/>
              <a:gd name="connsiteY8" fmla="*/ 0 h 898497"/>
              <a:gd name="connsiteX0" fmla="*/ 17330 w 1773141"/>
              <a:gd name="connsiteY0" fmla="*/ 0 h 898497"/>
              <a:gd name="connsiteX1" fmla="*/ 278296 w 1773141"/>
              <a:gd name="connsiteY1" fmla="*/ 0 h 898497"/>
              <a:gd name="connsiteX2" fmla="*/ 278296 w 1773141"/>
              <a:gd name="connsiteY2" fmla="*/ 596348 h 898497"/>
              <a:gd name="connsiteX3" fmla="*/ 1502996 w 1773141"/>
              <a:gd name="connsiteY3" fmla="*/ 591219 h 898497"/>
              <a:gd name="connsiteX4" fmla="*/ 1502796 w 1773141"/>
              <a:gd name="connsiteY4" fmla="*/ 0 h 898497"/>
              <a:gd name="connsiteX5" fmla="*/ 1773141 w 1773141"/>
              <a:gd name="connsiteY5" fmla="*/ 0 h 898497"/>
              <a:gd name="connsiteX6" fmla="*/ 1773141 w 1773141"/>
              <a:gd name="connsiteY6" fmla="*/ 898497 h 898497"/>
              <a:gd name="connsiteX7" fmla="*/ 0 w 1773141"/>
              <a:gd name="connsiteY7" fmla="*/ 898497 h 898497"/>
              <a:gd name="connsiteX8" fmla="*/ 17330 w 1773141"/>
              <a:gd name="connsiteY8" fmla="*/ 0 h 898497"/>
              <a:gd name="connsiteX0" fmla="*/ 17330 w 1773141"/>
              <a:gd name="connsiteY0" fmla="*/ 0 h 898497"/>
              <a:gd name="connsiteX1" fmla="*/ 278296 w 1773141"/>
              <a:gd name="connsiteY1" fmla="*/ 0 h 898497"/>
              <a:gd name="connsiteX2" fmla="*/ 278296 w 1773141"/>
              <a:gd name="connsiteY2" fmla="*/ 596348 h 898497"/>
              <a:gd name="connsiteX3" fmla="*/ 1502996 w 1773141"/>
              <a:gd name="connsiteY3" fmla="*/ 591219 h 898497"/>
              <a:gd name="connsiteX4" fmla="*/ 1502796 w 1773141"/>
              <a:gd name="connsiteY4" fmla="*/ 0 h 898497"/>
              <a:gd name="connsiteX5" fmla="*/ 1773141 w 1773141"/>
              <a:gd name="connsiteY5" fmla="*/ 0 h 898497"/>
              <a:gd name="connsiteX6" fmla="*/ 1773141 w 1773141"/>
              <a:gd name="connsiteY6" fmla="*/ 898497 h 898497"/>
              <a:gd name="connsiteX7" fmla="*/ 0 w 1773141"/>
              <a:gd name="connsiteY7" fmla="*/ 898497 h 898497"/>
              <a:gd name="connsiteX8" fmla="*/ 17330 w 1773141"/>
              <a:gd name="connsiteY8" fmla="*/ 0 h 898497"/>
              <a:gd name="connsiteX0" fmla="*/ 0 w 1755811"/>
              <a:gd name="connsiteY0" fmla="*/ 0 h 898497"/>
              <a:gd name="connsiteX1" fmla="*/ 260966 w 1755811"/>
              <a:gd name="connsiteY1" fmla="*/ 0 h 898497"/>
              <a:gd name="connsiteX2" fmla="*/ 260966 w 1755811"/>
              <a:gd name="connsiteY2" fmla="*/ 596348 h 898497"/>
              <a:gd name="connsiteX3" fmla="*/ 1485666 w 1755811"/>
              <a:gd name="connsiteY3" fmla="*/ 591219 h 898497"/>
              <a:gd name="connsiteX4" fmla="*/ 1485466 w 1755811"/>
              <a:gd name="connsiteY4" fmla="*/ 0 h 898497"/>
              <a:gd name="connsiteX5" fmla="*/ 1755811 w 1755811"/>
              <a:gd name="connsiteY5" fmla="*/ 0 h 898497"/>
              <a:gd name="connsiteX6" fmla="*/ 1755811 w 1755811"/>
              <a:gd name="connsiteY6" fmla="*/ 898497 h 898497"/>
              <a:gd name="connsiteX7" fmla="*/ 0 w 1755811"/>
              <a:gd name="connsiteY7" fmla="*/ 898497 h 898497"/>
              <a:gd name="connsiteX8" fmla="*/ 0 w 1755811"/>
              <a:gd name="connsiteY8" fmla="*/ 0 h 898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5811" h="898497">
                <a:moveTo>
                  <a:pt x="0" y="0"/>
                </a:moveTo>
                <a:lnTo>
                  <a:pt x="260966" y="0"/>
                </a:lnTo>
                <a:lnTo>
                  <a:pt x="260966" y="596348"/>
                </a:lnTo>
                <a:lnTo>
                  <a:pt x="1485666" y="591219"/>
                </a:lnTo>
                <a:cubicBezTo>
                  <a:pt x="1485599" y="394146"/>
                  <a:pt x="1485533" y="197073"/>
                  <a:pt x="1485466" y="0"/>
                </a:cubicBezTo>
                <a:lnTo>
                  <a:pt x="1755811" y="0"/>
                </a:lnTo>
                <a:lnTo>
                  <a:pt x="1755811" y="898497"/>
                </a:lnTo>
                <a:lnTo>
                  <a:pt x="0" y="898497"/>
                </a:lnTo>
                <a:lnTo>
                  <a:pt x="0" y="0"/>
                </a:lnTo>
                <a:close/>
              </a:path>
            </a:pathLst>
          </a:custGeom>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dirty="0"/>
          </a:p>
        </p:txBody>
      </p:sp>
      <p:sp>
        <p:nvSpPr>
          <p:cNvPr id="31" name="TextBox 30"/>
          <p:cNvSpPr txBox="1"/>
          <p:nvPr/>
        </p:nvSpPr>
        <p:spPr bwMode="auto">
          <a:xfrm>
            <a:off x="4787900" y="2898775"/>
            <a:ext cx="1265238" cy="261938"/>
          </a:xfrm>
          <a:prstGeom prst="rect">
            <a:avLst/>
          </a:prstGeom>
          <a:noFill/>
        </p:spPr>
        <p:txBody>
          <a:bodyPr wrap="none">
            <a:spAutoFit/>
          </a:bodyPr>
          <a:lstStyle/>
          <a:p>
            <a:pPr>
              <a:defRPr/>
            </a:pPr>
            <a:r>
              <a:rPr lang="en-US" sz="1050" dirty="0">
                <a:solidFill>
                  <a:schemeClr val="bg1"/>
                </a:solidFill>
              </a:rPr>
              <a:t>MIP Environment</a:t>
            </a:r>
          </a:p>
        </p:txBody>
      </p:sp>
      <p:sp>
        <p:nvSpPr>
          <p:cNvPr id="12308" name="Rectangle 41"/>
          <p:cNvSpPr>
            <a:spLocks noChangeArrowheads="1"/>
          </p:cNvSpPr>
          <p:nvPr/>
        </p:nvSpPr>
        <p:spPr bwMode="auto">
          <a:xfrm>
            <a:off x="5018088" y="2117725"/>
            <a:ext cx="812800" cy="230188"/>
          </a:xfrm>
          <a:prstGeom prst="rect">
            <a:avLst/>
          </a:prstGeom>
          <a:noFill/>
          <a:ln w="9525">
            <a:noFill/>
            <a:miter lim="800000"/>
            <a:headEnd/>
            <a:tailEnd/>
          </a:ln>
        </p:spPr>
        <p:txBody>
          <a:bodyPr wrap="none">
            <a:spAutoFit/>
          </a:bodyPr>
          <a:lstStyle/>
          <a:p>
            <a:r>
              <a:rPr lang="en-US" sz="900"/>
              <a:t>MIP Plug-In</a:t>
            </a:r>
            <a:endParaRPr lang="en-US"/>
          </a:p>
        </p:txBody>
      </p:sp>
      <p:sp>
        <p:nvSpPr>
          <p:cNvPr id="12309" name="TextBox 25"/>
          <p:cNvSpPr txBox="1">
            <a:spLocks noChangeArrowheads="1"/>
          </p:cNvSpPr>
          <p:nvPr/>
        </p:nvSpPr>
        <p:spPr bwMode="auto">
          <a:xfrm>
            <a:off x="4356100" y="3186113"/>
            <a:ext cx="750888" cy="296862"/>
          </a:xfrm>
          <a:prstGeom prst="rect">
            <a:avLst/>
          </a:prstGeom>
          <a:noFill/>
          <a:ln w="9525">
            <a:noFill/>
            <a:miter lim="800000"/>
            <a:headEnd/>
            <a:tailEnd/>
          </a:ln>
        </p:spPr>
        <p:txBody>
          <a:bodyPr wrap="none">
            <a:spAutoFit/>
          </a:bodyPr>
          <a:lstStyle/>
          <a:p>
            <a:pPr>
              <a:lnSpc>
                <a:spcPts val="800"/>
              </a:lnSpc>
            </a:pPr>
            <a:r>
              <a:rPr lang="en-US" sz="800"/>
              <a:t>XProtect</a:t>
            </a:r>
            <a:br>
              <a:rPr lang="en-US" sz="800"/>
            </a:br>
            <a:r>
              <a:rPr lang="en-US" sz="800"/>
              <a:t>Smart Client</a:t>
            </a:r>
          </a:p>
        </p:txBody>
      </p:sp>
      <p:sp>
        <p:nvSpPr>
          <p:cNvPr id="12310" name="TextBox 26"/>
          <p:cNvSpPr txBox="1">
            <a:spLocks noChangeArrowheads="1"/>
          </p:cNvSpPr>
          <p:nvPr/>
        </p:nvSpPr>
        <p:spPr bwMode="auto">
          <a:xfrm>
            <a:off x="5465763" y="3186113"/>
            <a:ext cx="787400" cy="296862"/>
          </a:xfrm>
          <a:prstGeom prst="rect">
            <a:avLst/>
          </a:prstGeom>
          <a:noFill/>
          <a:ln w="9525">
            <a:noFill/>
            <a:miter lim="800000"/>
            <a:headEnd/>
            <a:tailEnd/>
          </a:ln>
        </p:spPr>
        <p:txBody>
          <a:bodyPr wrap="none">
            <a:spAutoFit/>
          </a:bodyPr>
          <a:lstStyle/>
          <a:p>
            <a:pPr>
              <a:lnSpc>
                <a:spcPts val="800"/>
              </a:lnSpc>
            </a:pPr>
            <a:r>
              <a:rPr lang="en-US" sz="800"/>
              <a:t>XProtect</a:t>
            </a:r>
            <a:br>
              <a:rPr lang="en-US" sz="800"/>
            </a:br>
            <a:r>
              <a:rPr lang="en-US" sz="800"/>
              <a:t>Management</a:t>
            </a:r>
          </a:p>
        </p:txBody>
      </p:sp>
      <p:sp>
        <p:nvSpPr>
          <p:cNvPr id="43" name="Rounded Rectangle 42"/>
          <p:cNvSpPr/>
          <p:nvPr/>
        </p:nvSpPr>
        <p:spPr bwMode="auto">
          <a:xfrm>
            <a:off x="1187450" y="2349500"/>
            <a:ext cx="1295400" cy="1109663"/>
          </a:xfrm>
          <a:prstGeom prst="roundRect">
            <a:avLst>
              <a:gd name="adj" fmla="val 3375"/>
            </a:avLst>
          </a:prstGeom>
          <a:gradFill>
            <a:gsLst>
              <a:gs pos="0">
                <a:srgbClr val="00B050"/>
              </a:gs>
              <a:gs pos="48000">
                <a:srgbClr val="009E47"/>
              </a:gs>
              <a:gs pos="68000">
                <a:srgbClr val="008A3E"/>
              </a:gs>
            </a:gsLst>
            <a:lin ang="5400000" scaled="0"/>
          </a:gradFill>
          <a:ln>
            <a:solidFill>
              <a:srgbClr val="92D050"/>
            </a:solidFill>
          </a:ln>
          <a:effectLst>
            <a:outerShdw blurRad="50800" dist="38100" dir="2700000" algn="tl" rotWithShape="0">
              <a:prstClr val="black">
                <a:alpha val="40000"/>
              </a:prstClr>
            </a:outerShdw>
          </a:effectLst>
        </p:spPr>
        <p:style>
          <a:lnRef idx="1">
            <a:schemeClr val="accent3"/>
          </a:lnRef>
          <a:fillRef idx="1002">
            <a:schemeClr val="dk1"/>
          </a:fillRef>
          <a:effectRef idx="2">
            <a:schemeClr val="accent3"/>
          </a:effectRef>
          <a:fontRef idx="minor">
            <a:schemeClr val="lt1"/>
          </a:fontRef>
        </p:style>
        <p:txBody>
          <a:bodyPr lIns="36000" rIns="36000" anchor="ctr"/>
          <a:lstStyle/>
          <a:p>
            <a:pPr algn="ctr">
              <a:defRPr/>
            </a:pPr>
            <a:r>
              <a:rPr lang="en-US" sz="900" dirty="0"/>
              <a:t>MSP Application</a:t>
            </a:r>
            <a:br>
              <a:rPr lang="en-US" sz="900" dirty="0"/>
            </a:br>
            <a:endParaRPr lang="en-US" sz="900" dirty="0"/>
          </a:p>
        </p:txBody>
      </p:sp>
      <p:sp>
        <p:nvSpPr>
          <p:cNvPr id="12312" name="Rectangle 44"/>
          <p:cNvSpPr>
            <a:spLocks noChangeArrowheads="1"/>
          </p:cNvSpPr>
          <p:nvPr/>
        </p:nvSpPr>
        <p:spPr bwMode="auto">
          <a:xfrm>
            <a:off x="1273175" y="2117725"/>
            <a:ext cx="1123950" cy="230188"/>
          </a:xfrm>
          <a:prstGeom prst="rect">
            <a:avLst/>
          </a:prstGeom>
          <a:noFill/>
          <a:ln w="9525">
            <a:noFill/>
            <a:miter lim="800000"/>
            <a:headEnd/>
            <a:tailEnd/>
          </a:ln>
        </p:spPr>
        <p:txBody>
          <a:bodyPr wrap="none">
            <a:spAutoFit/>
          </a:bodyPr>
          <a:lstStyle/>
          <a:p>
            <a:r>
              <a:rPr lang="en-US" sz="900"/>
              <a:t>Protocol Integration</a:t>
            </a:r>
            <a:endParaRPr lang="en-US"/>
          </a:p>
        </p:txBody>
      </p:sp>
      <p:sp>
        <p:nvSpPr>
          <p:cNvPr id="40" name="Left-Right Arrow 39"/>
          <p:cNvSpPr/>
          <p:nvPr/>
        </p:nvSpPr>
        <p:spPr bwMode="auto">
          <a:xfrm rot="16200000">
            <a:off x="1589087" y="3592513"/>
            <a:ext cx="492125" cy="234950"/>
          </a:xfrm>
          <a:prstGeom prst="leftRightArrow">
            <a:avLst>
              <a:gd name="adj1" fmla="val 50000"/>
              <a:gd name="adj2" fmla="val 18145"/>
            </a:avLst>
          </a:prstGeom>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lIns="0" tIns="0" rIns="0" bIns="0" anchor="ctr"/>
          <a:lstStyle/>
          <a:p>
            <a:pPr algn="ctr">
              <a:defRPr/>
            </a:pPr>
            <a:endParaRPr lang="en-US" sz="700" dirty="0"/>
          </a:p>
        </p:txBody>
      </p:sp>
      <p:sp>
        <p:nvSpPr>
          <p:cNvPr id="12314" name="TextBox 58"/>
          <p:cNvSpPr txBox="1">
            <a:spLocks noChangeArrowheads="1"/>
          </p:cNvSpPr>
          <p:nvPr/>
        </p:nvSpPr>
        <p:spPr bwMode="auto">
          <a:xfrm>
            <a:off x="7224713" y="1885950"/>
            <a:ext cx="484187" cy="247650"/>
          </a:xfrm>
          <a:prstGeom prst="rect">
            <a:avLst/>
          </a:prstGeom>
          <a:noFill/>
          <a:ln w="9525">
            <a:noFill/>
            <a:miter lim="800000"/>
            <a:headEnd/>
            <a:tailEnd/>
          </a:ln>
        </p:spPr>
        <p:txBody>
          <a:bodyPr wrap="none">
            <a:spAutoFit/>
          </a:bodyPr>
          <a:lstStyle/>
          <a:p>
            <a:r>
              <a:rPr lang="en-US" sz="1000" i="1"/>
              <a:t>High </a:t>
            </a:r>
          </a:p>
        </p:txBody>
      </p:sp>
      <p:sp>
        <p:nvSpPr>
          <p:cNvPr id="12315" name="TextBox 53"/>
          <p:cNvSpPr txBox="1">
            <a:spLocks noChangeArrowheads="1"/>
          </p:cNvSpPr>
          <p:nvPr/>
        </p:nvSpPr>
        <p:spPr bwMode="auto">
          <a:xfrm>
            <a:off x="6516688" y="2547938"/>
            <a:ext cx="1403350" cy="261937"/>
          </a:xfrm>
          <a:prstGeom prst="rect">
            <a:avLst/>
          </a:prstGeom>
          <a:noFill/>
          <a:ln w="9525">
            <a:noFill/>
            <a:miter lim="800000"/>
            <a:headEnd/>
            <a:tailEnd/>
          </a:ln>
        </p:spPr>
        <p:txBody>
          <a:bodyPr wrap="none">
            <a:spAutoFit/>
          </a:bodyPr>
          <a:lstStyle/>
          <a:p>
            <a:pPr algn="ctr"/>
            <a:r>
              <a:rPr lang="en-US" sz="1100"/>
              <a:t>Ease of Integration </a:t>
            </a:r>
          </a:p>
        </p:txBody>
      </p:sp>
      <p:sp>
        <p:nvSpPr>
          <p:cNvPr id="12316" name="TextBox 59"/>
          <p:cNvSpPr txBox="1">
            <a:spLocks noChangeArrowheads="1"/>
          </p:cNvSpPr>
          <p:nvPr/>
        </p:nvSpPr>
        <p:spPr bwMode="auto">
          <a:xfrm>
            <a:off x="6516688" y="2881313"/>
            <a:ext cx="1122362" cy="261937"/>
          </a:xfrm>
          <a:prstGeom prst="rect">
            <a:avLst/>
          </a:prstGeom>
          <a:noFill/>
          <a:ln w="9525">
            <a:noFill/>
            <a:miter lim="800000"/>
            <a:headEnd/>
            <a:tailEnd/>
          </a:ln>
        </p:spPr>
        <p:txBody>
          <a:bodyPr wrap="none">
            <a:spAutoFit/>
          </a:bodyPr>
          <a:lstStyle/>
          <a:p>
            <a:pPr algn="ctr"/>
            <a:r>
              <a:rPr lang="en-US" sz="1100"/>
              <a:t>Intuition of Use</a:t>
            </a:r>
          </a:p>
        </p:txBody>
      </p:sp>
      <p:sp>
        <p:nvSpPr>
          <p:cNvPr id="32" name="Rounded Rectangle 31"/>
          <p:cNvSpPr/>
          <p:nvPr/>
        </p:nvSpPr>
        <p:spPr>
          <a:xfrm>
            <a:off x="1187450" y="3975100"/>
            <a:ext cx="5256213" cy="677863"/>
          </a:xfrm>
          <a:prstGeom prst="roundRect">
            <a:avLst>
              <a:gd name="adj" fmla="val 4560"/>
            </a:avLst>
          </a:prstGeom>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1200" dirty="0"/>
              <a:t>Milestone Integration Platform</a:t>
            </a:r>
          </a:p>
        </p:txBody>
      </p:sp>
      <p:sp>
        <p:nvSpPr>
          <p:cNvPr id="12318" name="TextBox 60"/>
          <p:cNvSpPr txBox="1">
            <a:spLocks noChangeArrowheads="1"/>
          </p:cNvSpPr>
          <p:nvPr/>
        </p:nvSpPr>
        <p:spPr bwMode="auto">
          <a:xfrm>
            <a:off x="984250" y="1885950"/>
            <a:ext cx="419100" cy="247650"/>
          </a:xfrm>
          <a:prstGeom prst="rect">
            <a:avLst/>
          </a:prstGeom>
          <a:noFill/>
          <a:ln w="9525">
            <a:noFill/>
            <a:miter lim="800000"/>
            <a:headEnd/>
            <a:tailEnd/>
          </a:ln>
        </p:spPr>
        <p:txBody>
          <a:bodyPr wrap="none">
            <a:spAutoFit/>
          </a:bodyPr>
          <a:lstStyle/>
          <a:p>
            <a:r>
              <a:rPr lang="en-US" sz="1000" i="1"/>
              <a:t>Low</a:t>
            </a:r>
          </a:p>
        </p:txBody>
      </p:sp>
      <p:sp>
        <p:nvSpPr>
          <p:cNvPr id="38" name="Rounded Rectangle 37"/>
          <p:cNvSpPr/>
          <p:nvPr/>
        </p:nvSpPr>
        <p:spPr bwMode="auto">
          <a:xfrm>
            <a:off x="6999288" y="3998913"/>
            <a:ext cx="690562" cy="377825"/>
          </a:xfrm>
          <a:prstGeom prst="roundRect">
            <a:avLst>
              <a:gd name="adj" fmla="val 9260"/>
            </a:avLst>
          </a:prstGeom>
          <a:gradFill>
            <a:gsLst>
              <a:gs pos="0">
                <a:srgbClr val="00B050"/>
              </a:gs>
              <a:gs pos="48000">
                <a:srgbClr val="009E47"/>
              </a:gs>
              <a:gs pos="68000">
                <a:srgbClr val="008A3E"/>
              </a:gs>
            </a:gsLst>
            <a:lin ang="5400000" scaled="0"/>
          </a:gradFill>
          <a:ln>
            <a:solidFill>
              <a:srgbClr val="92D050"/>
            </a:solidFill>
          </a:ln>
          <a:effectLst>
            <a:outerShdw blurRad="50800" dist="38100" dir="2700000" algn="tl" rotWithShape="0">
              <a:prstClr val="black">
                <a:alpha val="40000"/>
              </a:prstClr>
            </a:outerShdw>
          </a:effectLst>
        </p:spPr>
        <p:style>
          <a:lnRef idx="1">
            <a:schemeClr val="accent3"/>
          </a:lnRef>
          <a:fillRef idx="1002">
            <a:schemeClr val="dk1"/>
          </a:fillRef>
          <a:effectRef idx="2">
            <a:schemeClr val="accent3"/>
          </a:effectRef>
          <a:fontRef idx="minor">
            <a:schemeClr val="lt1"/>
          </a:fontRef>
        </p:style>
        <p:txBody>
          <a:bodyPr lIns="36000" rIns="36000" anchor="ctr"/>
          <a:lstStyle/>
          <a:p>
            <a:pPr algn="ctr">
              <a:defRPr/>
            </a:pPr>
            <a:r>
              <a:rPr lang="en-US" sz="800" dirty="0"/>
              <a:t>MSP</a:t>
            </a:r>
            <a:br>
              <a:rPr lang="en-US" sz="800" dirty="0"/>
            </a:br>
            <a:r>
              <a:rPr lang="en-US" sz="800" dirty="0"/>
              <a:t>Plug-In</a:t>
            </a:r>
          </a:p>
        </p:txBody>
      </p:sp>
      <p:sp>
        <p:nvSpPr>
          <p:cNvPr id="41" name="Freeform 40"/>
          <p:cNvSpPr/>
          <p:nvPr/>
        </p:nvSpPr>
        <p:spPr bwMode="auto">
          <a:xfrm>
            <a:off x="6750050" y="3998913"/>
            <a:ext cx="1187450" cy="654050"/>
          </a:xfrm>
          <a:custGeom>
            <a:avLst/>
            <a:gdLst>
              <a:gd name="connsiteX0" fmla="*/ 0 w 1773141"/>
              <a:gd name="connsiteY0" fmla="*/ 7951 h 898497"/>
              <a:gd name="connsiteX1" fmla="*/ 278296 w 1773141"/>
              <a:gd name="connsiteY1" fmla="*/ 0 h 898497"/>
              <a:gd name="connsiteX2" fmla="*/ 278296 w 1773141"/>
              <a:gd name="connsiteY2" fmla="*/ 596348 h 898497"/>
              <a:gd name="connsiteX3" fmla="*/ 1510748 w 1773141"/>
              <a:gd name="connsiteY3" fmla="*/ 596348 h 898497"/>
              <a:gd name="connsiteX4" fmla="*/ 1502796 w 1773141"/>
              <a:gd name="connsiteY4" fmla="*/ 0 h 898497"/>
              <a:gd name="connsiteX5" fmla="*/ 1773141 w 1773141"/>
              <a:gd name="connsiteY5" fmla="*/ 0 h 898497"/>
              <a:gd name="connsiteX6" fmla="*/ 1773141 w 1773141"/>
              <a:gd name="connsiteY6" fmla="*/ 898497 h 898497"/>
              <a:gd name="connsiteX7" fmla="*/ 15903 w 1773141"/>
              <a:gd name="connsiteY7" fmla="*/ 898497 h 898497"/>
              <a:gd name="connsiteX8" fmla="*/ 0 w 1773141"/>
              <a:gd name="connsiteY8" fmla="*/ 7951 h 898497"/>
              <a:gd name="connsiteX0" fmla="*/ 0 w 1773141"/>
              <a:gd name="connsiteY0" fmla="*/ 0 h 898497"/>
              <a:gd name="connsiteX1" fmla="*/ 278296 w 1773141"/>
              <a:gd name="connsiteY1" fmla="*/ 0 h 898497"/>
              <a:gd name="connsiteX2" fmla="*/ 278296 w 1773141"/>
              <a:gd name="connsiteY2" fmla="*/ 596348 h 898497"/>
              <a:gd name="connsiteX3" fmla="*/ 1510748 w 1773141"/>
              <a:gd name="connsiteY3" fmla="*/ 596348 h 898497"/>
              <a:gd name="connsiteX4" fmla="*/ 1502796 w 1773141"/>
              <a:gd name="connsiteY4" fmla="*/ 0 h 898497"/>
              <a:gd name="connsiteX5" fmla="*/ 1773141 w 1773141"/>
              <a:gd name="connsiteY5" fmla="*/ 0 h 898497"/>
              <a:gd name="connsiteX6" fmla="*/ 1773141 w 1773141"/>
              <a:gd name="connsiteY6" fmla="*/ 898497 h 898497"/>
              <a:gd name="connsiteX7" fmla="*/ 15903 w 1773141"/>
              <a:gd name="connsiteY7" fmla="*/ 898497 h 898497"/>
              <a:gd name="connsiteX8" fmla="*/ 0 w 1773141"/>
              <a:gd name="connsiteY8" fmla="*/ 0 h 898497"/>
              <a:gd name="connsiteX0" fmla="*/ 0 w 1773141"/>
              <a:gd name="connsiteY0" fmla="*/ 0 h 898497"/>
              <a:gd name="connsiteX1" fmla="*/ 278296 w 1773141"/>
              <a:gd name="connsiteY1" fmla="*/ 0 h 898497"/>
              <a:gd name="connsiteX2" fmla="*/ 278296 w 1773141"/>
              <a:gd name="connsiteY2" fmla="*/ 596348 h 898497"/>
              <a:gd name="connsiteX3" fmla="*/ 1510748 w 1773141"/>
              <a:gd name="connsiteY3" fmla="*/ 596348 h 898497"/>
              <a:gd name="connsiteX4" fmla="*/ 1502796 w 1773141"/>
              <a:gd name="connsiteY4" fmla="*/ 0 h 898497"/>
              <a:gd name="connsiteX5" fmla="*/ 1773141 w 1773141"/>
              <a:gd name="connsiteY5" fmla="*/ 0 h 898497"/>
              <a:gd name="connsiteX6" fmla="*/ 1773141 w 1773141"/>
              <a:gd name="connsiteY6" fmla="*/ 898497 h 898497"/>
              <a:gd name="connsiteX7" fmla="*/ 0 w 1773141"/>
              <a:gd name="connsiteY7" fmla="*/ 898497 h 898497"/>
              <a:gd name="connsiteX8" fmla="*/ 0 w 1773141"/>
              <a:gd name="connsiteY8" fmla="*/ 0 h 898497"/>
              <a:gd name="connsiteX0" fmla="*/ 0 w 1773141"/>
              <a:gd name="connsiteY0" fmla="*/ 0 h 898497"/>
              <a:gd name="connsiteX1" fmla="*/ 278296 w 1773141"/>
              <a:gd name="connsiteY1" fmla="*/ 0 h 898497"/>
              <a:gd name="connsiteX2" fmla="*/ 278296 w 1773141"/>
              <a:gd name="connsiteY2" fmla="*/ 596348 h 898497"/>
              <a:gd name="connsiteX3" fmla="*/ 1502996 w 1773141"/>
              <a:gd name="connsiteY3" fmla="*/ 591219 h 898497"/>
              <a:gd name="connsiteX4" fmla="*/ 1502796 w 1773141"/>
              <a:gd name="connsiteY4" fmla="*/ 0 h 898497"/>
              <a:gd name="connsiteX5" fmla="*/ 1773141 w 1773141"/>
              <a:gd name="connsiteY5" fmla="*/ 0 h 898497"/>
              <a:gd name="connsiteX6" fmla="*/ 1773141 w 1773141"/>
              <a:gd name="connsiteY6" fmla="*/ 898497 h 898497"/>
              <a:gd name="connsiteX7" fmla="*/ 0 w 1773141"/>
              <a:gd name="connsiteY7" fmla="*/ 898497 h 898497"/>
              <a:gd name="connsiteX8" fmla="*/ 0 w 1773141"/>
              <a:gd name="connsiteY8" fmla="*/ 0 h 898497"/>
              <a:gd name="connsiteX0" fmla="*/ 0 w 1773141"/>
              <a:gd name="connsiteY0" fmla="*/ 0 h 898497"/>
              <a:gd name="connsiteX1" fmla="*/ 278296 w 1773141"/>
              <a:gd name="connsiteY1" fmla="*/ 0 h 898497"/>
              <a:gd name="connsiteX2" fmla="*/ 278296 w 1773141"/>
              <a:gd name="connsiteY2" fmla="*/ 596348 h 898497"/>
              <a:gd name="connsiteX3" fmla="*/ 1502996 w 1773141"/>
              <a:gd name="connsiteY3" fmla="*/ 591219 h 898497"/>
              <a:gd name="connsiteX4" fmla="*/ 1502796 w 1773141"/>
              <a:gd name="connsiteY4" fmla="*/ 0 h 898497"/>
              <a:gd name="connsiteX5" fmla="*/ 1773141 w 1773141"/>
              <a:gd name="connsiteY5" fmla="*/ 0 h 898497"/>
              <a:gd name="connsiteX6" fmla="*/ 1773141 w 1773141"/>
              <a:gd name="connsiteY6" fmla="*/ 898497 h 898497"/>
              <a:gd name="connsiteX7" fmla="*/ 0 w 1773141"/>
              <a:gd name="connsiteY7" fmla="*/ 898497 h 898497"/>
              <a:gd name="connsiteX8" fmla="*/ 0 w 1773141"/>
              <a:gd name="connsiteY8" fmla="*/ 0 h 898497"/>
              <a:gd name="connsiteX0" fmla="*/ 17330 w 1773141"/>
              <a:gd name="connsiteY0" fmla="*/ 0 h 898497"/>
              <a:gd name="connsiteX1" fmla="*/ 278296 w 1773141"/>
              <a:gd name="connsiteY1" fmla="*/ 0 h 898497"/>
              <a:gd name="connsiteX2" fmla="*/ 278296 w 1773141"/>
              <a:gd name="connsiteY2" fmla="*/ 596348 h 898497"/>
              <a:gd name="connsiteX3" fmla="*/ 1502996 w 1773141"/>
              <a:gd name="connsiteY3" fmla="*/ 591219 h 898497"/>
              <a:gd name="connsiteX4" fmla="*/ 1502796 w 1773141"/>
              <a:gd name="connsiteY4" fmla="*/ 0 h 898497"/>
              <a:gd name="connsiteX5" fmla="*/ 1773141 w 1773141"/>
              <a:gd name="connsiteY5" fmla="*/ 0 h 898497"/>
              <a:gd name="connsiteX6" fmla="*/ 1773141 w 1773141"/>
              <a:gd name="connsiteY6" fmla="*/ 898497 h 898497"/>
              <a:gd name="connsiteX7" fmla="*/ 0 w 1773141"/>
              <a:gd name="connsiteY7" fmla="*/ 898497 h 898497"/>
              <a:gd name="connsiteX8" fmla="*/ 17330 w 1773141"/>
              <a:gd name="connsiteY8" fmla="*/ 0 h 898497"/>
              <a:gd name="connsiteX0" fmla="*/ 17330 w 1773141"/>
              <a:gd name="connsiteY0" fmla="*/ 0 h 898497"/>
              <a:gd name="connsiteX1" fmla="*/ 278296 w 1773141"/>
              <a:gd name="connsiteY1" fmla="*/ 0 h 898497"/>
              <a:gd name="connsiteX2" fmla="*/ 278296 w 1773141"/>
              <a:gd name="connsiteY2" fmla="*/ 596348 h 898497"/>
              <a:gd name="connsiteX3" fmla="*/ 1502996 w 1773141"/>
              <a:gd name="connsiteY3" fmla="*/ 591219 h 898497"/>
              <a:gd name="connsiteX4" fmla="*/ 1502796 w 1773141"/>
              <a:gd name="connsiteY4" fmla="*/ 0 h 898497"/>
              <a:gd name="connsiteX5" fmla="*/ 1773141 w 1773141"/>
              <a:gd name="connsiteY5" fmla="*/ 0 h 898497"/>
              <a:gd name="connsiteX6" fmla="*/ 1773141 w 1773141"/>
              <a:gd name="connsiteY6" fmla="*/ 898497 h 898497"/>
              <a:gd name="connsiteX7" fmla="*/ 0 w 1773141"/>
              <a:gd name="connsiteY7" fmla="*/ 898497 h 898497"/>
              <a:gd name="connsiteX8" fmla="*/ 17330 w 1773141"/>
              <a:gd name="connsiteY8" fmla="*/ 0 h 898497"/>
              <a:gd name="connsiteX0" fmla="*/ 17330 w 1773141"/>
              <a:gd name="connsiteY0" fmla="*/ 0 h 898497"/>
              <a:gd name="connsiteX1" fmla="*/ 278296 w 1773141"/>
              <a:gd name="connsiteY1" fmla="*/ 0 h 898497"/>
              <a:gd name="connsiteX2" fmla="*/ 278296 w 1773141"/>
              <a:gd name="connsiteY2" fmla="*/ 596348 h 898497"/>
              <a:gd name="connsiteX3" fmla="*/ 1502996 w 1773141"/>
              <a:gd name="connsiteY3" fmla="*/ 591219 h 898497"/>
              <a:gd name="connsiteX4" fmla="*/ 1502796 w 1773141"/>
              <a:gd name="connsiteY4" fmla="*/ 0 h 898497"/>
              <a:gd name="connsiteX5" fmla="*/ 1773141 w 1773141"/>
              <a:gd name="connsiteY5" fmla="*/ 0 h 898497"/>
              <a:gd name="connsiteX6" fmla="*/ 1773141 w 1773141"/>
              <a:gd name="connsiteY6" fmla="*/ 898497 h 898497"/>
              <a:gd name="connsiteX7" fmla="*/ 0 w 1773141"/>
              <a:gd name="connsiteY7" fmla="*/ 898497 h 898497"/>
              <a:gd name="connsiteX8" fmla="*/ 17330 w 1773141"/>
              <a:gd name="connsiteY8" fmla="*/ 0 h 898497"/>
              <a:gd name="connsiteX0" fmla="*/ 0 w 1755811"/>
              <a:gd name="connsiteY0" fmla="*/ 0 h 898497"/>
              <a:gd name="connsiteX1" fmla="*/ 260966 w 1755811"/>
              <a:gd name="connsiteY1" fmla="*/ 0 h 898497"/>
              <a:gd name="connsiteX2" fmla="*/ 260966 w 1755811"/>
              <a:gd name="connsiteY2" fmla="*/ 596348 h 898497"/>
              <a:gd name="connsiteX3" fmla="*/ 1485666 w 1755811"/>
              <a:gd name="connsiteY3" fmla="*/ 591219 h 898497"/>
              <a:gd name="connsiteX4" fmla="*/ 1485466 w 1755811"/>
              <a:gd name="connsiteY4" fmla="*/ 0 h 898497"/>
              <a:gd name="connsiteX5" fmla="*/ 1755811 w 1755811"/>
              <a:gd name="connsiteY5" fmla="*/ 0 h 898497"/>
              <a:gd name="connsiteX6" fmla="*/ 1755811 w 1755811"/>
              <a:gd name="connsiteY6" fmla="*/ 898497 h 898497"/>
              <a:gd name="connsiteX7" fmla="*/ 0 w 1755811"/>
              <a:gd name="connsiteY7" fmla="*/ 898497 h 898497"/>
              <a:gd name="connsiteX8" fmla="*/ 0 w 1755811"/>
              <a:gd name="connsiteY8" fmla="*/ 0 h 898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5811" h="898497">
                <a:moveTo>
                  <a:pt x="0" y="0"/>
                </a:moveTo>
                <a:lnTo>
                  <a:pt x="260966" y="0"/>
                </a:lnTo>
                <a:lnTo>
                  <a:pt x="260966" y="596348"/>
                </a:lnTo>
                <a:lnTo>
                  <a:pt x="1485666" y="591219"/>
                </a:lnTo>
                <a:cubicBezTo>
                  <a:pt x="1485599" y="394146"/>
                  <a:pt x="1485533" y="197073"/>
                  <a:pt x="1485466" y="0"/>
                </a:cubicBezTo>
                <a:lnTo>
                  <a:pt x="1755811" y="0"/>
                </a:lnTo>
                <a:lnTo>
                  <a:pt x="1755811" y="898497"/>
                </a:lnTo>
                <a:lnTo>
                  <a:pt x="0" y="898497"/>
                </a:lnTo>
                <a:lnTo>
                  <a:pt x="0" y="0"/>
                </a:lnTo>
                <a:close/>
              </a:path>
            </a:pathLst>
          </a:custGeom>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dirty="0"/>
          </a:p>
        </p:txBody>
      </p:sp>
      <p:sp>
        <p:nvSpPr>
          <p:cNvPr id="12321" name="TextBox 41"/>
          <p:cNvSpPr txBox="1">
            <a:spLocks noChangeArrowheads="1"/>
          </p:cNvSpPr>
          <p:nvPr/>
        </p:nvSpPr>
        <p:spPr bwMode="auto">
          <a:xfrm>
            <a:off x="6810375" y="4430713"/>
            <a:ext cx="1068388" cy="231775"/>
          </a:xfrm>
          <a:prstGeom prst="rect">
            <a:avLst/>
          </a:prstGeom>
          <a:noFill/>
          <a:ln w="9525">
            <a:noFill/>
            <a:miter lim="800000"/>
            <a:headEnd/>
            <a:tailEnd/>
          </a:ln>
        </p:spPr>
        <p:txBody>
          <a:bodyPr wrap="none">
            <a:spAutoFit/>
          </a:bodyPr>
          <a:lstStyle/>
          <a:p>
            <a:pPr algn="ctr"/>
            <a:r>
              <a:rPr lang="en-US" sz="900">
                <a:solidFill>
                  <a:schemeClr val="bg1"/>
                </a:solidFill>
              </a:rPr>
              <a:t>MIP Environment</a:t>
            </a:r>
          </a:p>
        </p:txBody>
      </p:sp>
      <p:sp>
        <p:nvSpPr>
          <p:cNvPr id="12322" name="TextBox 26"/>
          <p:cNvSpPr txBox="1">
            <a:spLocks noChangeArrowheads="1"/>
          </p:cNvSpPr>
          <p:nvPr/>
        </p:nvSpPr>
        <p:spPr bwMode="auto">
          <a:xfrm>
            <a:off x="6897688" y="4670425"/>
            <a:ext cx="998537" cy="431800"/>
          </a:xfrm>
          <a:prstGeom prst="rect">
            <a:avLst/>
          </a:prstGeom>
          <a:noFill/>
          <a:ln w="9525">
            <a:noFill/>
            <a:miter lim="800000"/>
            <a:headEnd/>
            <a:tailEnd/>
          </a:ln>
        </p:spPr>
        <p:txBody>
          <a:bodyPr wrap="none">
            <a:spAutoFit/>
          </a:bodyPr>
          <a:lstStyle/>
          <a:p>
            <a:pPr algn="ctr"/>
            <a:r>
              <a:rPr lang="en-US" sz="1100"/>
              <a:t>XProtect™</a:t>
            </a:r>
            <a:br>
              <a:rPr lang="en-US" sz="1100"/>
            </a:br>
            <a:r>
              <a:rPr lang="en-US" sz="1100"/>
              <a:t>Event Server</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mtClean="0"/>
              <a:t>What ‘s New in MIP-SDK?</a:t>
            </a:r>
          </a:p>
        </p:txBody>
      </p:sp>
      <p:sp>
        <p:nvSpPr>
          <p:cNvPr id="13315" name="Content Placeholder 2"/>
          <p:cNvSpPr>
            <a:spLocks noGrp="1"/>
          </p:cNvSpPr>
          <p:nvPr>
            <p:ph idx="1"/>
          </p:nvPr>
        </p:nvSpPr>
        <p:spPr/>
        <p:txBody>
          <a:bodyPr/>
          <a:lstStyle/>
          <a:p>
            <a:pPr defTabSz="250825">
              <a:spcAft>
                <a:spcPts val="25"/>
              </a:spcAft>
            </a:pPr>
            <a:r>
              <a:rPr lang="en-US" sz="2400" smtClean="0"/>
              <a:t>Application plug-in capability via the MIP environment</a:t>
            </a:r>
          </a:p>
          <a:p>
            <a:pPr lvl="1" defTabSz="250825">
              <a:tabLst>
                <a:tab pos="266700" algn="l"/>
              </a:tabLst>
            </a:pPr>
            <a:r>
              <a:rPr lang="en-US" sz="2000" smtClean="0"/>
              <a:t>Management plug-in</a:t>
            </a:r>
          </a:p>
          <a:p>
            <a:pPr lvl="1" defTabSz="250825">
              <a:tabLst>
                <a:tab pos="266700" algn="l"/>
              </a:tabLst>
            </a:pPr>
            <a:r>
              <a:rPr lang="en-US" sz="2000" smtClean="0"/>
              <a:t>Extended Smart Client plug-in with configuration possibilities </a:t>
            </a:r>
          </a:p>
          <a:p>
            <a:pPr lvl="1" defTabSz="250825">
              <a:tabLst>
                <a:tab pos="266700" algn="l"/>
              </a:tabLst>
            </a:pPr>
            <a:r>
              <a:rPr lang="en-US" sz="2000" smtClean="0"/>
              <a:t>Server side plug-in</a:t>
            </a:r>
          </a:p>
          <a:p>
            <a:pPr defTabSz="250825">
              <a:spcAft>
                <a:spcPts val="25"/>
              </a:spcAft>
            </a:pPr>
            <a:r>
              <a:rPr lang="en-US" sz="2400" smtClean="0">
                <a:solidFill>
                  <a:schemeClr val="tx1"/>
                </a:solidFill>
              </a:rPr>
              <a:t>Full compatibility</a:t>
            </a:r>
          </a:p>
          <a:p>
            <a:pPr lvl="1" defTabSz="250825">
              <a:spcAft>
                <a:spcPts val="25"/>
              </a:spcAft>
              <a:tabLst>
                <a:tab pos="266700" algn="l"/>
              </a:tabLst>
            </a:pPr>
            <a:r>
              <a:rPr lang="en-US" sz="2000" smtClean="0"/>
              <a:t>XProtect product and version agnostic</a:t>
            </a:r>
          </a:p>
          <a:p>
            <a:pPr lvl="1" defTabSz="250825">
              <a:spcAft>
                <a:spcPts val="25"/>
              </a:spcAft>
              <a:tabLst>
                <a:tab pos="266700" algn="l"/>
              </a:tabLst>
            </a:pPr>
            <a:r>
              <a:rPr lang="en-US" sz="2000" smtClean="0"/>
              <a:t>MIP SDK forward compatible   </a:t>
            </a:r>
          </a:p>
          <a:p>
            <a:pPr defTabSz="250825">
              <a:spcAft>
                <a:spcPts val="25"/>
              </a:spcAft>
            </a:pPr>
            <a:r>
              <a:rPr lang="en-US" sz="2400" smtClean="0"/>
              <a:t>Extended SDK capabilities</a:t>
            </a:r>
          </a:p>
          <a:p>
            <a:pPr defTabSz="250825">
              <a:spcAft>
                <a:spcPts val="25"/>
              </a:spcAft>
            </a:pPr>
            <a:r>
              <a:rPr lang="en-US" sz="2400" smtClean="0"/>
              <a:t>Comprehensive development toolbox</a:t>
            </a:r>
          </a:p>
          <a:p>
            <a:pPr defTabSz="250825">
              <a:spcAft>
                <a:spcPts val="25"/>
              </a:spcAft>
              <a:buFont typeface="Wingdings" pitchFamily="2" charset="2"/>
              <a:buNone/>
            </a:pPr>
            <a:endParaRPr lang="en-US" sz="240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rot="16200000" flipH="1">
            <a:off x="1450181" y="4456907"/>
            <a:ext cx="534987" cy="0"/>
          </a:xfrm>
          <a:prstGeom prst="line">
            <a:avLst/>
          </a:prstGeom>
          <a:ln w="28575">
            <a:solidFill>
              <a:schemeClr val="accent2"/>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9251" name="Picture 35"/>
          <p:cNvPicPr>
            <a:picLocks noChangeAspect="1" noChangeArrowheads="1"/>
          </p:cNvPicPr>
          <p:nvPr/>
        </p:nvPicPr>
        <p:blipFill>
          <a:blip r:embed="rId2" cstate="print"/>
          <a:srcRect/>
          <a:stretch>
            <a:fillRect/>
          </a:stretch>
        </p:blipFill>
        <p:spPr bwMode="auto">
          <a:xfrm>
            <a:off x="442913" y="2308225"/>
            <a:ext cx="2571750" cy="2057400"/>
          </a:xfrm>
          <a:prstGeom prst="rect">
            <a:avLst/>
          </a:prstGeom>
          <a:noFill/>
          <a:ln w="9525">
            <a:noFill/>
            <a:miter lim="800000"/>
            <a:headEnd/>
            <a:tailEnd/>
          </a:ln>
          <a:effectLst>
            <a:outerShdw blurRad="50800" dist="38100" dir="2700000" algn="tl" rotWithShape="0">
              <a:prstClr val="black">
                <a:alpha val="40000"/>
              </a:prstClr>
            </a:outerShdw>
          </a:effectLst>
        </p:spPr>
      </p:pic>
      <p:cxnSp>
        <p:nvCxnSpPr>
          <p:cNvPr id="22" name="Straight Connector 21"/>
          <p:cNvCxnSpPr/>
          <p:nvPr/>
        </p:nvCxnSpPr>
        <p:spPr>
          <a:xfrm rot="16200000" flipH="1">
            <a:off x="4353719" y="4456907"/>
            <a:ext cx="534987" cy="0"/>
          </a:xfrm>
          <a:prstGeom prst="line">
            <a:avLst/>
          </a:prstGeom>
          <a:ln w="28575">
            <a:solidFill>
              <a:schemeClr val="accent2"/>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flipH="1">
            <a:off x="7211219" y="4456907"/>
            <a:ext cx="534987" cy="0"/>
          </a:xfrm>
          <a:prstGeom prst="line">
            <a:avLst/>
          </a:prstGeom>
          <a:ln w="28575">
            <a:solidFill>
              <a:schemeClr val="accent2"/>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342" name="Title 1"/>
          <p:cNvSpPr>
            <a:spLocks noGrp="1"/>
          </p:cNvSpPr>
          <p:nvPr>
            <p:ph type="title"/>
          </p:nvPr>
        </p:nvSpPr>
        <p:spPr>
          <a:xfrm>
            <a:off x="250825" y="274638"/>
            <a:ext cx="8121650" cy="850900"/>
          </a:xfrm>
        </p:spPr>
        <p:txBody>
          <a:bodyPr/>
          <a:lstStyle/>
          <a:p>
            <a:r>
              <a:rPr lang="en-US" smtClean="0"/>
              <a:t>MIP Plug-In – Intuitive Integration</a:t>
            </a:r>
            <a:br>
              <a:rPr lang="en-US" smtClean="0"/>
            </a:br>
            <a:r>
              <a:rPr lang="en-US" sz="2000" smtClean="0"/>
              <a:t>Seamless user experience</a:t>
            </a:r>
            <a:endParaRPr lang="en-US" smtClean="0"/>
          </a:p>
        </p:txBody>
      </p:sp>
      <p:pic>
        <p:nvPicPr>
          <p:cNvPr id="28676" name="Picture 4"/>
          <p:cNvPicPr>
            <a:picLocks noChangeAspect="1" noChangeArrowheads="1"/>
          </p:cNvPicPr>
          <p:nvPr/>
        </p:nvPicPr>
        <p:blipFill>
          <a:blip r:embed="rId3" cstate="print"/>
          <a:srcRect/>
          <a:stretch>
            <a:fillRect/>
          </a:stretch>
        </p:blipFill>
        <p:spPr bwMode="auto">
          <a:xfrm>
            <a:off x="3286125" y="2308225"/>
            <a:ext cx="2659063" cy="205740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8" name="Picture 3"/>
          <p:cNvPicPr>
            <a:picLocks noChangeAspect="1" noChangeArrowheads="1"/>
          </p:cNvPicPr>
          <p:nvPr/>
        </p:nvPicPr>
        <p:blipFill>
          <a:blip r:embed="rId4" cstate="print"/>
          <a:srcRect/>
          <a:stretch>
            <a:fillRect/>
          </a:stretch>
        </p:blipFill>
        <p:spPr bwMode="auto">
          <a:xfrm>
            <a:off x="6199188" y="2308225"/>
            <a:ext cx="2576512" cy="205740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1" name="Rounded Rectangle 10"/>
          <p:cNvSpPr/>
          <p:nvPr/>
        </p:nvSpPr>
        <p:spPr>
          <a:xfrm>
            <a:off x="1066800" y="2413000"/>
            <a:ext cx="1300163" cy="1303338"/>
          </a:xfrm>
          <a:prstGeom prst="roundRect">
            <a:avLst>
              <a:gd name="adj" fmla="val 3203"/>
            </a:avLst>
          </a:prstGeom>
          <a:solidFill>
            <a:srgbClr val="00B050">
              <a:alpha val="30196"/>
            </a:srgb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ounded Rectangle 11"/>
          <p:cNvSpPr/>
          <p:nvPr/>
        </p:nvSpPr>
        <p:spPr>
          <a:xfrm>
            <a:off x="439738" y="3592513"/>
            <a:ext cx="598487" cy="563562"/>
          </a:xfrm>
          <a:prstGeom prst="roundRect">
            <a:avLst>
              <a:gd name="adj" fmla="val 6014"/>
            </a:avLst>
          </a:prstGeom>
          <a:solidFill>
            <a:srgbClr val="00B050">
              <a:alpha val="30196"/>
            </a:srgb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ounded Rectangle 12"/>
          <p:cNvSpPr/>
          <p:nvPr/>
        </p:nvSpPr>
        <p:spPr>
          <a:xfrm>
            <a:off x="3286125" y="3738563"/>
            <a:ext cx="531813" cy="288925"/>
          </a:xfrm>
          <a:prstGeom prst="roundRect">
            <a:avLst>
              <a:gd name="adj" fmla="val 7799"/>
            </a:avLst>
          </a:prstGeom>
          <a:solidFill>
            <a:srgbClr val="00B050">
              <a:alpha val="30196"/>
            </a:srgb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ounded Rectangle 13"/>
          <p:cNvSpPr/>
          <p:nvPr/>
        </p:nvSpPr>
        <p:spPr>
          <a:xfrm>
            <a:off x="3817938" y="2478088"/>
            <a:ext cx="458787" cy="1811337"/>
          </a:xfrm>
          <a:prstGeom prst="roundRect">
            <a:avLst>
              <a:gd name="adj" fmla="val 8520"/>
            </a:avLst>
          </a:prstGeom>
          <a:solidFill>
            <a:srgbClr val="00B050">
              <a:alpha val="30196"/>
            </a:srgb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ounded Rectangle 14"/>
          <p:cNvSpPr/>
          <p:nvPr/>
        </p:nvSpPr>
        <p:spPr>
          <a:xfrm>
            <a:off x="4297363" y="2478088"/>
            <a:ext cx="1647825" cy="1811337"/>
          </a:xfrm>
          <a:prstGeom prst="roundRect">
            <a:avLst>
              <a:gd name="adj" fmla="val 2240"/>
            </a:avLst>
          </a:prstGeom>
          <a:solidFill>
            <a:srgbClr val="00B050">
              <a:alpha val="30196"/>
            </a:srgb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ounded Rectangle 15"/>
          <p:cNvSpPr/>
          <p:nvPr/>
        </p:nvSpPr>
        <p:spPr>
          <a:xfrm>
            <a:off x="6218238" y="2668588"/>
            <a:ext cx="509587" cy="441325"/>
          </a:xfrm>
          <a:prstGeom prst="roundRect">
            <a:avLst>
              <a:gd name="adj" fmla="val 6340"/>
            </a:avLst>
          </a:prstGeom>
          <a:solidFill>
            <a:srgbClr val="00B050">
              <a:alpha val="30196"/>
            </a:srgb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ounded Rectangle 16"/>
          <p:cNvSpPr/>
          <p:nvPr/>
        </p:nvSpPr>
        <p:spPr>
          <a:xfrm>
            <a:off x="6727825" y="2803525"/>
            <a:ext cx="2047875" cy="1449388"/>
          </a:xfrm>
          <a:prstGeom prst="roundRect">
            <a:avLst>
              <a:gd name="adj" fmla="val 3759"/>
            </a:avLst>
          </a:prstGeom>
          <a:solidFill>
            <a:srgbClr val="00B050">
              <a:alpha val="30196"/>
            </a:srgb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Rounded Rectangle 23"/>
          <p:cNvSpPr/>
          <p:nvPr/>
        </p:nvSpPr>
        <p:spPr bwMode="auto">
          <a:xfrm>
            <a:off x="7227888" y="5616575"/>
            <a:ext cx="1365250" cy="909638"/>
          </a:xfrm>
          <a:prstGeom prst="roundRect">
            <a:avLst>
              <a:gd name="adj" fmla="val 4560"/>
            </a:avLst>
          </a:prstGeom>
          <a:ln w="63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p>
        </p:txBody>
      </p:sp>
      <p:sp>
        <p:nvSpPr>
          <p:cNvPr id="25" name="Rounded Rectangle 24"/>
          <p:cNvSpPr/>
          <p:nvPr/>
        </p:nvSpPr>
        <p:spPr bwMode="auto">
          <a:xfrm>
            <a:off x="7564438" y="5681663"/>
            <a:ext cx="690562" cy="377825"/>
          </a:xfrm>
          <a:prstGeom prst="roundRect">
            <a:avLst>
              <a:gd name="adj" fmla="val 9260"/>
            </a:avLst>
          </a:prstGeom>
          <a:gradFill>
            <a:gsLst>
              <a:gs pos="0">
                <a:srgbClr val="00B050"/>
              </a:gs>
              <a:gs pos="48000">
                <a:srgbClr val="009E47"/>
              </a:gs>
              <a:gs pos="68000">
                <a:srgbClr val="008A3E"/>
              </a:gs>
            </a:gsLst>
            <a:lin ang="5400000" scaled="0"/>
          </a:gradFill>
          <a:ln>
            <a:solidFill>
              <a:srgbClr val="92D050"/>
            </a:solidFill>
          </a:ln>
          <a:effectLst>
            <a:outerShdw blurRad="50800" dist="38100" dir="2700000" algn="tl" rotWithShape="0">
              <a:prstClr val="black">
                <a:alpha val="40000"/>
              </a:prstClr>
            </a:outerShdw>
          </a:effectLst>
        </p:spPr>
        <p:style>
          <a:lnRef idx="1">
            <a:schemeClr val="accent3"/>
          </a:lnRef>
          <a:fillRef idx="1002">
            <a:schemeClr val="dk1"/>
          </a:fillRef>
          <a:effectRef idx="2">
            <a:schemeClr val="accent3"/>
          </a:effectRef>
          <a:fontRef idx="minor">
            <a:schemeClr val="lt1"/>
          </a:fontRef>
        </p:style>
        <p:txBody>
          <a:bodyPr lIns="36000" rIns="36000" anchor="ctr"/>
          <a:lstStyle/>
          <a:p>
            <a:pPr algn="ctr">
              <a:defRPr/>
            </a:pPr>
            <a:r>
              <a:rPr lang="en-US" sz="800" dirty="0"/>
              <a:t>MSP</a:t>
            </a:r>
            <a:br>
              <a:rPr lang="en-US" sz="800" dirty="0"/>
            </a:br>
            <a:r>
              <a:rPr lang="en-US" sz="800" dirty="0"/>
              <a:t>Plug-In</a:t>
            </a:r>
          </a:p>
        </p:txBody>
      </p:sp>
      <p:sp>
        <p:nvSpPr>
          <p:cNvPr id="14354" name="TextBox 26"/>
          <p:cNvSpPr txBox="1">
            <a:spLocks noChangeArrowheads="1"/>
          </p:cNvSpPr>
          <p:nvPr/>
        </p:nvSpPr>
        <p:spPr bwMode="auto">
          <a:xfrm>
            <a:off x="7315200" y="6356350"/>
            <a:ext cx="1206500" cy="195263"/>
          </a:xfrm>
          <a:prstGeom prst="rect">
            <a:avLst/>
          </a:prstGeom>
          <a:noFill/>
          <a:ln w="9525">
            <a:noFill/>
            <a:miter lim="800000"/>
            <a:headEnd/>
            <a:tailEnd/>
          </a:ln>
        </p:spPr>
        <p:txBody>
          <a:bodyPr wrap="none">
            <a:spAutoFit/>
          </a:bodyPr>
          <a:lstStyle/>
          <a:p>
            <a:pPr>
              <a:lnSpc>
                <a:spcPts val="800"/>
              </a:lnSpc>
            </a:pPr>
            <a:r>
              <a:rPr lang="en-US" sz="800"/>
              <a:t>XProtect Event Server</a:t>
            </a:r>
          </a:p>
        </p:txBody>
      </p:sp>
      <p:sp>
        <p:nvSpPr>
          <p:cNvPr id="31" name="Freeform 30"/>
          <p:cNvSpPr/>
          <p:nvPr/>
        </p:nvSpPr>
        <p:spPr>
          <a:xfrm>
            <a:off x="6350000" y="5259388"/>
            <a:ext cx="973138" cy="800100"/>
          </a:xfrm>
          <a:custGeom>
            <a:avLst/>
            <a:gdLst>
              <a:gd name="connsiteX0" fmla="*/ 0 w 600635"/>
              <a:gd name="connsiteY0" fmla="*/ 0 h 537882"/>
              <a:gd name="connsiteX1" fmla="*/ 8964 w 600635"/>
              <a:gd name="connsiteY1" fmla="*/ 537882 h 537882"/>
              <a:gd name="connsiteX2" fmla="*/ 600635 w 600635"/>
              <a:gd name="connsiteY2" fmla="*/ 537882 h 537882"/>
            </a:gdLst>
            <a:ahLst/>
            <a:cxnLst>
              <a:cxn ang="0">
                <a:pos x="connsiteX0" y="connsiteY0"/>
              </a:cxn>
              <a:cxn ang="0">
                <a:pos x="connsiteX1" y="connsiteY1"/>
              </a:cxn>
              <a:cxn ang="0">
                <a:pos x="connsiteX2" y="connsiteY2"/>
              </a:cxn>
            </a:cxnLst>
            <a:rect l="l" t="t" r="r" b="b"/>
            <a:pathLst>
              <a:path w="600635" h="537882">
                <a:moveTo>
                  <a:pt x="0" y="0"/>
                </a:moveTo>
                <a:lnTo>
                  <a:pt x="8964" y="537882"/>
                </a:lnTo>
                <a:lnTo>
                  <a:pt x="600635" y="537882"/>
                </a:lnTo>
              </a:path>
            </a:pathLst>
          </a:custGeom>
          <a:ln w="28575">
            <a:solidFill>
              <a:schemeClr val="accent2"/>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6" name="Freeform 25"/>
          <p:cNvSpPr/>
          <p:nvPr/>
        </p:nvSpPr>
        <p:spPr bwMode="auto">
          <a:xfrm>
            <a:off x="7315200" y="5681663"/>
            <a:ext cx="1187450" cy="654050"/>
          </a:xfrm>
          <a:custGeom>
            <a:avLst/>
            <a:gdLst>
              <a:gd name="connsiteX0" fmla="*/ 0 w 1773141"/>
              <a:gd name="connsiteY0" fmla="*/ 7951 h 898497"/>
              <a:gd name="connsiteX1" fmla="*/ 278296 w 1773141"/>
              <a:gd name="connsiteY1" fmla="*/ 0 h 898497"/>
              <a:gd name="connsiteX2" fmla="*/ 278296 w 1773141"/>
              <a:gd name="connsiteY2" fmla="*/ 596348 h 898497"/>
              <a:gd name="connsiteX3" fmla="*/ 1510748 w 1773141"/>
              <a:gd name="connsiteY3" fmla="*/ 596348 h 898497"/>
              <a:gd name="connsiteX4" fmla="*/ 1502796 w 1773141"/>
              <a:gd name="connsiteY4" fmla="*/ 0 h 898497"/>
              <a:gd name="connsiteX5" fmla="*/ 1773141 w 1773141"/>
              <a:gd name="connsiteY5" fmla="*/ 0 h 898497"/>
              <a:gd name="connsiteX6" fmla="*/ 1773141 w 1773141"/>
              <a:gd name="connsiteY6" fmla="*/ 898497 h 898497"/>
              <a:gd name="connsiteX7" fmla="*/ 15903 w 1773141"/>
              <a:gd name="connsiteY7" fmla="*/ 898497 h 898497"/>
              <a:gd name="connsiteX8" fmla="*/ 0 w 1773141"/>
              <a:gd name="connsiteY8" fmla="*/ 7951 h 898497"/>
              <a:gd name="connsiteX0" fmla="*/ 0 w 1773141"/>
              <a:gd name="connsiteY0" fmla="*/ 0 h 898497"/>
              <a:gd name="connsiteX1" fmla="*/ 278296 w 1773141"/>
              <a:gd name="connsiteY1" fmla="*/ 0 h 898497"/>
              <a:gd name="connsiteX2" fmla="*/ 278296 w 1773141"/>
              <a:gd name="connsiteY2" fmla="*/ 596348 h 898497"/>
              <a:gd name="connsiteX3" fmla="*/ 1510748 w 1773141"/>
              <a:gd name="connsiteY3" fmla="*/ 596348 h 898497"/>
              <a:gd name="connsiteX4" fmla="*/ 1502796 w 1773141"/>
              <a:gd name="connsiteY4" fmla="*/ 0 h 898497"/>
              <a:gd name="connsiteX5" fmla="*/ 1773141 w 1773141"/>
              <a:gd name="connsiteY5" fmla="*/ 0 h 898497"/>
              <a:gd name="connsiteX6" fmla="*/ 1773141 w 1773141"/>
              <a:gd name="connsiteY6" fmla="*/ 898497 h 898497"/>
              <a:gd name="connsiteX7" fmla="*/ 15903 w 1773141"/>
              <a:gd name="connsiteY7" fmla="*/ 898497 h 898497"/>
              <a:gd name="connsiteX8" fmla="*/ 0 w 1773141"/>
              <a:gd name="connsiteY8" fmla="*/ 0 h 898497"/>
              <a:gd name="connsiteX0" fmla="*/ 0 w 1773141"/>
              <a:gd name="connsiteY0" fmla="*/ 0 h 898497"/>
              <a:gd name="connsiteX1" fmla="*/ 278296 w 1773141"/>
              <a:gd name="connsiteY1" fmla="*/ 0 h 898497"/>
              <a:gd name="connsiteX2" fmla="*/ 278296 w 1773141"/>
              <a:gd name="connsiteY2" fmla="*/ 596348 h 898497"/>
              <a:gd name="connsiteX3" fmla="*/ 1510748 w 1773141"/>
              <a:gd name="connsiteY3" fmla="*/ 596348 h 898497"/>
              <a:gd name="connsiteX4" fmla="*/ 1502796 w 1773141"/>
              <a:gd name="connsiteY4" fmla="*/ 0 h 898497"/>
              <a:gd name="connsiteX5" fmla="*/ 1773141 w 1773141"/>
              <a:gd name="connsiteY5" fmla="*/ 0 h 898497"/>
              <a:gd name="connsiteX6" fmla="*/ 1773141 w 1773141"/>
              <a:gd name="connsiteY6" fmla="*/ 898497 h 898497"/>
              <a:gd name="connsiteX7" fmla="*/ 0 w 1773141"/>
              <a:gd name="connsiteY7" fmla="*/ 898497 h 898497"/>
              <a:gd name="connsiteX8" fmla="*/ 0 w 1773141"/>
              <a:gd name="connsiteY8" fmla="*/ 0 h 898497"/>
              <a:gd name="connsiteX0" fmla="*/ 0 w 1773141"/>
              <a:gd name="connsiteY0" fmla="*/ 0 h 898497"/>
              <a:gd name="connsiteX1" fmla="*/ 278296 w 1773141"/>
              <a:gd name="connsiteY1" fmla="*/ 0 h 898497"/>
              <a:gd name="connsiteX2" fmla="*/ 278296 w 1773141"/>
              <a:gd name="connsiteY2" fmla="*/ 596348 h 898497"/>
              <a:gd name="connsiteX3" fmla="*/ 1502996 w 1773141"/>
              <a:gd name="connsiteY3" fmla="*/ 591219 h 898497"/>
              <a:gd name="connsiteX4" fmla="*/ 1502796 w 1773141"/>
              <a:gd name="connsiteY4" fmla="*/ 0 h 898497"/>
              <a:gd name="connsiteX5" fmla="*/ 1773141 w 1773141"/>
              <a:gd name="connsiteY5" fmla="*/ 0 h 898497"/>
              <a:gd name="connsiteX6" fmla="*/ 1773141 w 1773141"/>
              <a:gd name="connsiteY6" fmla="*/ 898497 h 898497"/>
              <a:gd name="connsiteX7" fmla="*/ 0 w 1773141"/>
              <a:gd name="connsiteY7" fmla="*/ 898497 h 898497"/>
              <a:gd name="connsiteX8" fmla="*/ 0 w 1773141"/>
              <a:gd name="connsiteY8" fmla="*/ 0 h 898497"/>
              <a:gd name="connsiteX0" fmla="*/ 0 w 1773141"/>
              <a:gd name="connsiteY0" fmla="*/ 0 h 898497"/>
              <a:gd name="connsiteX1" fmla="*/ 278296 w 1773141"/>
              <a:gd name="connsiteY1" fmla="*/ 0 h 898497"/>
              <a:gd name="connsiteX2" fmla="*/ 278296 w 1773141"/>
              <a:gd name="connsiteY2" fmla="*/ 596348 h 898497"/>
              <a:gd name="connsiteX3" fmla="*/ 1502996 w 1773141"/>
              <a:gd name="connsiteY3" fmla="*/ 591219 h 898497"/>
              <a:gd name="connsiteX4" fmla="*/ 1502796 w 1773141"/>
              <a:gd name="connsiteY4" fmla="*/ 0 h 898497"/>
              <a:gd name="connsiteX5" fmla="*/ 1773141 w 1773141"/>
              <a:gd name="connsiteY5" fmla="*/ 0 h 898497"/>
              <a:gd name="connsiteX6" fmla="*/ 1773141 w 1773141"/>
              <a:gd name="connsiteY6" fmla="*/ 898497 h 898497"/>
              <a:gd name="connsiteX7" fmla="*/ 0 w 1773141"/>
              <a:gd name="connsiteY7" fmla="*/ 898497 h 898497"/>
              <a:gd name="connsiteX8" fmla="*/ 0 w 1773141"/>
              <a:gd name="connsiteY8" fmla="*/ 0 h 898497"/>
              <a:gd name="connsiteX0" fmla="*/ 17330 w 1773141"/>
              <a:gd name="connsiteY0" fmla="*/ 0 h 898497"/>
              <a:gd name="connsiteX1" fmla="*/ 278296 w 1773141"/>
              <a:gd name="connsiteY1" fmla="*/ 0 h 898497"/>
              <a:gd name="connsiteX2" fmla="*/ 278296 w 1773141"/>
              <a:gd name="connsiteY2" fmla="*/ 596348 h 898497"/>
              <a:gd name="connsiteX3" fmla="*/ 1502996 w 1773141"/>
              <a:gd name="connsiteY3" fmla="*/ 591219 h 898497"/>
              <a:gd name="connsiteX4" fmla="*/ 1502796 w 1773141"/>
              <a:gd name="connsiteY4" fmla="*/ 0 h 898497"/>
              <a:gd name="connsiteX5" fmla="*/ 1773141 w 1773141"/>
              <a:gd name="connsiteY5" fmla="*/ 0 h 898497"/>
              <a:gd name="connsiteX6" fmla="*/ 1773141 w 1773141"/>
              <a:gd name="connsiteY6" fmla="*/ 898497 h 898497"/>
              <a:gd name="connsiteX7" fmla="*/ 0 w 1773141"/>
              <a:gd name="connsiteY7" fmla="*/ 898497 h 898497"/>
              <a:gd name="connsiteX8" fmla="*/ 17330 w 1773141"/>
              <a:gd name="connsiteY8" fmla="*/ 0 h 898497"/>
              <a:gd name="connsiteX0" fmla="*/ 17330 w 1773141"/>
              <a:gd name="connsiteY0" fmla="*/ 0 h 898497"/>
              <a:gd name="connsiteX1" fmla="*/ 278296 w 1773141"/>
              <a:gd name="connsiteY1" fmla="*/ 0 h 898497"/>
              <a:gd name="connsiteX2" fmla="*/ 278296 w 1773141"/>
              <a:gd name="connsiteY2" fmla="*/ 596348 h 898497"/>
              <a:gd name="connsiteX3" fmla="*/ 1502996 w 1773141"/>
              <a:gd name="connsiteY3" fmla="*/ 591219 h 898497"/>
              <a:gd name="connsiteX4" fmla="*/ 1502796 w 1773141"/>
              <a:gd name="connsiteY4" fmla="*/ 0 h 898497"/>
              <a:gd name="connsiteX5" fmla="*/ 1773141 w 1773141"/>
              <a:gd name="connsiteY5" fmla="*/ 0 h 898497"/>
              <a:gd name="connsiteX6" fmla="*/ 1773141 w 1773141"/>
              <a:gd name="connsiteY6" fmla="*/ 898497 h 898497"/>
              <a:gd name="connsiteX7" fmla="*/ 0 w 1773141"/>
              <a:gd name="connsiteY7" fmla="*/ 898497 h 898497"/>
              <a:gd name="connsiteX8" fmla="*/ 17330 w 1773141"/>
              <a:gd name="connsiteY8" fmla="*/ 0 h 898497"/>
              <a:gd name="connsiteX0" fmla="*/ 17330 w 1773141"/>
              <a:gd name="connsiteY0" fmla="*/ 0 h 898497"/>
              <a:gd name="connsiteX1" fmla="*/ 278296 w 1773141"/>
              <a:gd name="connsiteY1" fmla="*/ 0 h 898497"/>
              <a:gd name="connsiteX2" fmla="*/ 278296 w 1773141"/>
              <a:gd name="connsiteY2" fmla="*/ 596348 h 898497"/>
              <a:gd name="connsiteX3" fmla="*/ 1502996 w 1773141"/>
              <a:gd name="connsiteY3" fmla="*/ 591219 h 898497"/>
              <a:gd name="connsiteX4" fmla="*/ 1502796 w 1773141"/>
              <a:gd name="connsiteY4" fmla="*/ 0 h 898497"/>
              <a:gd name="connsiteX5" fmla="*/ 1773141 w 1773141"/>
              <a:gd name="connsiteY5" fmla="*/ 0 h 898497"/>
              <a:gd name="connsiteX6" fmla="*/ 1773141 w 1773141"/>
              <a:gd name="connsiteY6" fmla="*/ 898497 h 898497"/>
              <a:gd name="connsiteX7" fmla="*/ 0 w 1773141"/>
              <a:gd name="connsiteY7" fmla="*/ 898497 h 898497"/>
              <a:gd name="connsiteX8" fmla="*/ 17330 w 1773141"/>
              <a:gd name="connsiteY8" fmla="*/ 0 h 898497"/>
              <a:gd name="connsiteX0" fmla="*/ 0 w 1755811"/>
              <a:gd name="connsiteY0" fmla="*/ 0 h 898497"/>
              <a:gd name="connsiteX1" fmla="*/ 260966 w 1755811"/>
              <a:gd name="connsiteY1" fmla="*/ 0 h 898497"/>
              <a:gd name="connsiteX2" fmla="*/ 260966 w 1755811"/>
              <a:gd name="connsiteY2" fmla="*/ 596348 h 898497"/>
              <a:gd name="connsiteX3" fmla="*/ 1485666 w 1755811"/>
              <a:gd name="connsiteY3" fmla="*/ 591219 h 898497"/>
              <a:gd name="connsiteX4" fmla="*/ 1485466 w 1755811"/>
              <a:gd name="connsiteY4" fmla="*/ 0 h 898497"/>
              <a:gd name="connsiteX5" fmla="*/ 1755811 w 1755811"/>
              <a:gd name="connsiteY5" fmla="*/ 0 h 898497"/>
              <a:gd name="connsiteX6" fmla="*/ 1755811 w 1755811"/>
              <a:gd name="connsiteY6" fmla="*/ 898497 h 898497"/>
              <a:gd name="connsiteX7" fmla="*/ 0 w 1755811"/>
              <a:gd name="connsiteY7" fmla="*/ 898497 h 898497"/>
              <a:gd name="connsiteX8" fmla="*/ 0 w 1755811"/>
              <a:gd name="connsiteY8" fmla="*/ 0 h 898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5811" h="898497">
                <a:moveTo>
                  <a:pt x="0" y="0"/>
                </a:moveTo>
                <a:lnTo>
                  <a:pt x="260966" y="0"/>
                </a:lnTo>
                <a:lnTo>
                  <a:pt x="260966" y="596348"/>
                </a:lnTo>
                <a:lnTo>
                  <a:pt x="1485666" y="591219"/>
                </a:lnTo>
                <a:cubicBezTo>
                  <a:pt x="1485599" y="394146"/>
                  <a:pt x="1485533" y="197073"/>
                  <a:pt x="1485466" y="0"/>
                </a:cubicBezTo>
                <a:lnTo>
                  <a:pt x="1755811" y="0"/>
                </a:lnTo>
                <a:lnTo>
                  <a:pt x="1755811" y="898497"/>
                </a:lnTo>
                <a:lnTo>
                  <a:pt x="0" y="898497"/>
                </a:lnTo>
                <a:lnTo>
                  <a:pt x="0" y="0"/>
                </a:lnTo>
                <a:close/>
              </a:path>
            </a:pathLst>
          </a:custGeom>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dirty="0"/>
          </a:p>
        </p:txBody>
      </p:sp>
      <p:sp>
        <p:nvSpPr>
          <p:cNvPr id="14357" name="TextBox 41"/>
          <p:cNvSpPr txBox="1">
            <a:spLocks noChangeArrowheads="1"/>
          </p:cNvSpPr>
          <p:nvPr/>
        </p:nvSpPr>
        <p:spPr bwMode="auto">
          <a:xfrm>
            <a:off x="7375525" y="6113463"/>
            <a:ext cx="1068388" cy="231775"/>
          </a:xfrm>
          <a:prstGeom prst="rect">
            <a:avLst/>
          </a:prstGeom>
          <a:noFill/>
          <a:ln w="9525">
            <a:noFill/>
            <a:miter lim="800000"/>
            <a:headEnd/>
            <a:tailEnd/>
          </a:ln>
        </p:spPr>
        <p:txBody>
          <a:bodyPr wrap="none">
            <a:spAutoFit/>
          </a:bodyPr>
          <a:lstStyle/>
          <a:p>
            <a:pPr algn="ctr"/>
            <a:r>
              <a:rPr lang="en-US" sz="900">
                <a:solidFill>
                  <a:schemeClr val="bg1"/>
                </a:solidFill>
              </a:rPr>
              <a:t>MIP Environment</a:t>
            </a:r>
          </a:p>
        </p:txBody>
      </p:sp>
      <p:sp>
        <p:nvSpPr>
          <p:cNvPr id="18" name="Rounded Rectangle 17"/>
          <p:cNvSpPr/>
          <p:nvPr/>
        </p:nvSpPr>
        <p:spPr>
          <a:xfrm>
            <a:off x="439738" y="4724400"/>
            <a:ext cx="8335962" cy="534988"/>
          </a:xfrm>
          <a:prstGeom prst="roundRect">
            <a:avLst>
              <a:gd name="adj" fmla="val 4560"/>
            </a:avLst>
          </a:prstGeom>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1600" dirty="0"/>
              <a:t>Milestone Integration Platform</a:t>
            </a:r>
          </a:p>
        </p:txBody>
      </p:sp>
      <p:sp>
        <p:nvSpPr>
          <p:cNvPr id="14359" name="TextBox 31"/>
          <p:cNvSpPr txBox="1">
            <a:spLocks noChangeArrowheads="1"/>
          </p:cNvSpPr>
          <p:nvPr/>
        </p:nvSpPr>
        <p:spPr bwMode="auto">
          <a:xfrm>
            <a:off x="773113" y="2038350"/>
            <a:ext cx="1957387" cy="307975"/>
          </a:xfrm>
          <a:prstGeom prst="rect">
            <a:avLst/>
          </a:prstGeom>
          <a:noFill/>
          <a:ln w="9525">
            <a:noFill/>
            <a:miter lim="800000"/>
            <a:headEnd/>
            <a:tailEnd/>
          </a:ln>
        </p:spPr>
        <p:txBody>
          <a:bodyPr wrap="none">
            <a:spAutoFit/>
          </a:bodyPr>
          <a:lstStyle/>
          <a:p>
            <a:pPr algn="ctr"/>
            <a:r>
              <a:rPr lang="en-US" sz="1400"/>
              <a:t>XProtect Smart Client</a:t>
            </a:r>
          </a:p>
        </p:txBody>
      </p:sp>
      <p:sp>
        <p:nvSpPr>
          <p:cNvPr id="14360" name="TextBox 32"/>
          <p:cNvSpPr txBox="1">
            <a:spLocks noChangeArrowheads="1"/>
          </p:cNvSpPr>
          <p:nvPr/>
        </p:nvSpPr>
        <p:spPr bwMode="auto">
          <a:xfrm>
            <a:off x="3713163" y="2039938"/>
            <a:ext cx="1700212" cy="306387"/>
          </a:xfrm>
          <a:prstGeom prst="rect">
            <a:avLst/>
          </a:prstGeom>
          <a:noFill/>
          <a:ln w="9525">
            <a:noFill/>
            <a:miter lim="800000"/>
            <a:headEnd/>
            <a:tailEnd/>
          </a:ln>
        </p:spPr>
        <p:txBody>
          <a:bodyPr wrap="none">
            <a:spAutoFit/>
          </a:bodyPr>
          <a:lstStyle/>
          <a:p>
            <a:pPr algn="ctr"/>
            <a:r>
              <a:rPr lang="en-US" sz="1400"/>
              <a:t>XPCO Mgmt Client</a:t>
            </a:r>
          </a:p>
        </p:txBody>
      </p:sp>
      <p:sp>
        <p:nvSpPr>
          <p:cNvPr id="14361" name="TextBox 33"/>
          <p:cNvSpPr txBox="1">
            <a:spLocks noChangeArrowheads="1"/>
          </p:cNvSpPr>
          <p:nvPr/>
        </p:nvSpPr>
        <p:spPr bwMode="auto">
          <a:xfrm>
            <a:off x="6350000" y="2039938"/>
            <a:ext cx="2366963" cy="306387"/>
          </a:xfrm>
          <a:prstGeom prst="rect">
            <a:avLst/>
          </a:prstGeom>
          <a:noFill/>
          <a:ln w="9525">
            <a:noFill/>
            <a:miter lim="800000"/>
            <a:headEnd/>
            <a:tailEnd/>
          </a:ln>
        </p:spPr>
        <p:txBody>
          <a:bodyPr wrap="none">
            <a:spAutoFit/>
          </a:bodyPr>
          <a:lstStyle/>
          <a:p>
            <a:pPr algn="ctr"/>
            <a:r>
              <a:rPr lang="en-US" sz="1400"/>
              <a:t>XPE/XPP Mgmt Application</a:t>
            </a:r>
          </a:p>
        </p:txBody>
      </p:sp>
      <p:sp>
        <p:nvSpPr>
          <p:cNvPr id="14362" name="TextBox 34"/>
          <p:cNvSpPr txBox="1">
            <a:spLocks noChangeArrowheads="1"/>
          </p:cNvSpPr>
          <p:nvPr/>
        </p:nvSpPr>
        <p:spPr bwMode="auto">
          <a:xfrm>
            <a:off x="7002463" y="5357813"/>
            <a:ext cx="1846262" cy="307975"/>
          </a:xfrm>
          <a:prstGeom prst="rect">
            <a:avLst/>
          </a:prstGeom>
          <a:noFill/>
          <a:ln w="9525">
            <a:noFill/>
            <a:miter lim="800000"/>
            <a:headEnd/>
            <a:tailEnd/>
          </a:ln>
        </p:spPr>
        <p:txBody>
          <a:bodyPr wrap="none">
            <a:spAutoFit/>
          </a:bodyPr>
          <a:lstStyle/>
          <a:p>
            <a:pPr algn="ctr"/>
            <a:r>
              <a:rPr lang="en-US" sz="1400"/>
              <a:t>Server side Plug-Ins </a:t>
            </a:r>
          </a:p>
        </p:txBody>
      </p:sp>
      <p:cxnSp>
        <p:nvCxnSpPr>
          <p:cNvPr id="37" name="Straight Arrow Connector 36"/>
          <p:cNvCxnSpPr/>
          <p:nvPr/>
        </p:nvCxnSpPr>
        <p:spPr>
          <a:xfrm>
            <a:off x="439738" y="1870075"/>
            <a:ext cx="8335962" cy="1588"/>
          </a:xfrm>
          <a:prstGeom prst="straightConnector1">
            <a:avLst/>
          </a:prstGeom>
          <a:ln w="22225">
            <a:solidFill>
              <a:srgbClr val="00B05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4364" name="TextBox 37"/>
          <p:cNvSpPr txBox="1">
            <a:spLocks noChangeArrowheads="1"/>
          </p:cNvSpPr>
          <p:nvPr/>
        </p:nvSpPr>
        <p:spPr bwMode="auto">
          <a:xfrm>
            <a:off x="1951038" y="1547813"/>
            <a:ext cx="5014912" cy="369887"/>
          </a:xfrm>
          <a:prstGeom prst="rect">
            <a:avLst/>
          </a:prstGeom>
          <a:noFill/>
          <a:ln w="9525">
            <a:noFill/>
            <a:miter lim="800000"/>
            <a:headEnd/>
            <a:tailEnd/>
          </a:ln>
        </p:spPr>
        <p:txBody>
          <a:bodyPr wrap="none">
            <a:spAutoFit/>
          </a:bodyPr>
          <a:lstStyle/>
          <a:p>
            <a:r>
              <a:rPr lang="en-US"/>
              <a:t>Share MIP plug-ins between XProtect products</a:t>
            </a:r>
          </a:p>
        </p:txBody>
      </p:sp>
      <p:sp>
        <p:nvSpPr>
          <p:cNvPr id="14365" name="TextBox 28"/>
          <p:cNvSpPr txBox="1">
            <a:spLocks noChangeArrowheads="1"/>
          </p:cNvSpPr>
          <p:nvPr/>
        </p:nvSpPr>
        <p:spPr bwMode="auto">
          <a:xfrm>
            <a:off x="3154363" y="1917700"/>
            <a:ext cx="458787" cy="461963"/>
          </a:xfrm>
          <a:prstGeom prst="rect">
            <a:avLst/>
          </a:prstGeom>
          <a:noFill/>
          <a:ln w="9525">
            <a:noFill/>
            <a:miter lim="800000"/>
            <a:headEnd/>
            <a:tailEnd/>
          </a:ln>
        </p:spPr>
        <p:txBody>
          <a:bodyPr wrap="none">
            <a:spAutoFit/>
          </a:bodyPr>
          <a:lstStyle/>
          <a:p>
            <a:r>
              <a:rPr lang="en-US" sz="2400">
                <a:solidFill>
                  <a:srgbClr val="008A3E"/>
                </a:solidFill>
                <a:sym typeface="Wingdings" pitchFamily="2" charset="2"/>
              </a:rPr>
              <a:t></a:t>
            </a:r>
            <a:endParaRPr lang="en-US" sz="2400">
              <a:solidFill>
                <a:srgbClr val="008A3E"/>
              </a:solidFill>
            </a:endParaRPr>
          </a:p>
        </p:txBody>
      </p:sp>
      <p:sp>
        <p:nvSpPr>
          <p:cNvPr id="14366" name="TextBox 29"/>
          <p:cNvSpPr txBox="1">
            <a:spLocks noChangeArrowheads="1"/>
          </p:cNvSpPr>
          <p:nvPr/>
        </p:nvSpPr>
        <p:spPr bwMode="auto">
          <a:xfrm>
            <a:off x="323850" y="1916113"/>
            <a:ext cx="458788" cy="461962"/>
          </a:xfrm>
          <a:prstGeom prst="rect">
            <a:avLst/>
          </a:prstGeom>
          <a:noFill/>
          <a:ln w="9525">
            <a:noFill/>
            <a:miter lim="800000"/>
            <a:headEnd/>
            <a:tailEnd/>
          </a:ln>
        </p:spPr>
        <p:txBody>
          <a:bodyPr wrap="none">
            <a:spAutoFit/>
          </a:bodyPr>
          <a:lstStyle/>
          <a:p>
            <a:r>
              <a:rPr lang="en-US" sz="2400">
                <a:solidFill>
                  <a:srgbClr val="008A3E"/>
                </a:solidFill>
                <a:sym typeface="Wingdings" pitchFamily="2" charset="2"/>
              </a:rPr>
              <a:t></a:t>
            </a:r>
            <a:endParaRPr lang="en-US" sz="2400">
              <a:solidFill>
                <a:srgbClr val="008A3E"/>
              </a:solidFill>
            </a:endParaRPr>
          </a:p>
        </p:txBody>
      </p:sp>
      <p:sp>
        <p:nvSpPr>
          <p:cNvPr id="14367" name="TextBox 31"/>
          <p:cNvSpPr txBox="1">
            <a:spLocks noChangeArrowheads="1"/>
          </p:cNvSpPr>
          <p:nvPr/>
        </p:nvSpPr>
        <p:spPr bwMode="auto">
          <a:xfrm>
            <a:off x="6011863" y="1916113"/>
            <a:ext cx="458787" cy="461962"/>
          </a:xfrm>
          <a:prstGeom prst="rect">
            <a:avLst/>
          </a:prstGeom>
          <a:noFill/>
          <a:ln w="9525">
            <a:noFill/>
            <a:miter lim="800000"/>
            <a:headEnd/>
            <a:tailEnd/>
          </a:ln>
        </p:spPr>
        <p:txBody>
          <a:bodyPr wrap="none">
            <a:spAutoFit/>
          </a:bodyPr>
          <a:lstStyle/>
          <a:p>
            <a:r>
              <a:rPr lang="en-US" sz="2400">
                <a:solidFill>
                  <a:srgbClr val="008A3E"/>
                </a:solidFill>
                <a:sym typeface="Wingdings" pitchFamily="2" charset="2"/>
              </a:rPr>
              <a:t></a:t>
            </a:r>
            <a:endParaRPr lang="en-US" sz="2400">
              <a:solidFill>
                <a:srgbClr val="008A3E"/>
              </a:solidFill>
            </a:endParaRPr>
          </a:p>
        </p:txBody>
      </p:sp>
      <p:sp>
        <p:nvSpPr>
          <p:cNvPr id="14368" name="TextBox 32"/>
          <p:cNvSpPr txBox="1">
            <a:spLocks noChangeArrowheads="1"/>
          </p:cNvSpPr>
          <p:nvPr/>
        </p:nvSpPr>
        <p:spPr bwMode="auto">
          <a:xfrm>
            <a:off x="6659563" y="5268913"/>
            <a:ext cx="458787" cy="461962"/>
          </a:xfrm>
          <a:prstGeom prst="rect">
            <a:avLst/>
          </a:prstGeom>
          <a:noFill/>
          <a:ln w="9525">
            <a:noFill/>
            <a:miter lim="800000"/>
            <a:headEnd/>
            <a:tailEnd/>
          </a:ln>
        </p:spPr>
        <p:txBody>
          <a:bodyPr wrap="none">
            <a:spAutoFit/>
          </a:bodyPr>
          <a:lstStyle/>
          <a:p>
            <a:r>
              <a:rPr lang="en-US" sz="2400">
                <a:solidFill>
                  <a:srgbClr val="008A3E"/>
                </a:solidFill>
                <a:sym typeface="Wingdings" pitchFamily="2" charset="2"/>
              </a:rPr>
              <a:t></a:t>
            </a:r>
            <a:endParaRPr lang="en-US" sz="2400">
              <a:solidFill>
                <a:srgbClr val="008A3E"/>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p:cNvPicPr>
            <a:picLocks noChangeAspect="1" noChangeArrowheads="1"/>
          </p:cNvPicPr>
          <p:nvPr/>
        </p:nvPicPr>
        <p:blipFill>
          <a:blip r:embed="rId2" cstate="print"/>
          <a:srcRect/>
          <a:stretch>
            <a:fillRect/>
          </a:stretch>
        </p:blipFill>
        <p:spPr bwMode="auto">
          <a:xfrm>
            <a:off x="2484438" y="1504950"/>
            <a:ext cx="4111625" cy="3292475"/>
          </a:xfrm>
          <a:prstGeom prst="rect">
            <a:avLst/>
          </a:prstGeom>
          <a:noFill/>
          <a:ln w="9525">
            <a:noFill/>
            <a:miter lim="800000"/>
            <a:headEnd/>
            <a:tailEnd/>
          </a:ln>
        </p:spPr>
      </p:pic>
      <p:sp>
        <p:nvSpPr>
          <p:cNvPr id="15363" name="Title 1"/>
          <p:cNvSpPr>
            <a:spLocks noGrp="1"/>
          </p:cNvSpPr>
          <p:nvPr>
            <p:ph type="title"/>
          </p:nvPr>
        </p:nvSpPr>
        <p:spPr/>
        <p:txBody>
          <a:bodyPr/>
          <a:lstStyle/>
          <a:p>
            <a:r>
              <a:rPr lang="en-US" smtClean="0"/>
              <a:t>MIP Plug-In Example</a:t>
            </a:r>
            <a:br>
              <a:rPr lang="en-US" smtClean="0"/>
            </a:br>
            <a:r>
              <a:rPr lang="en-US" sz="2000" smtClean="0"/>
              <a:t>Open Options Inc. – Access Control</a:t>
            </a:r>
            <a:endParaRPr lang="en-US" smtClean="0"/>
          </a:p>
        </p:txBody>
      </p:sp>
      <p:sp>
        <p:nvSpPr>
          <p:cNvPr id="15364" name="TextBox 6"/>
          <p:cNvSpPr txBox="1">
            <a:spLocks noChangeArrowheads="1"/>
          </p:cNvSpPr>
          <p:nvPr/>
        </p:nvSpPr>
        <p:spPr bwMode="auto">
          <a:xfrm>
            <a:off x="404813" y="4841875"/>
            <a:ext cx="8315325" cy="1384300"/>
          </a:xfrm>
          <a:prstGeom prst="rect">
            <a:avLst/>
          </a:prstGeom>
          <a:noFill/>
          <a:ln w="9525">
            <a:noFill/>
            <a:miter lim="800000"/>
            <a:headEnd/>
            <a:tailEnd/>
          </a:ln>
        </p:spPr>
        <p:txBody>
          <a:bodyPr>
            <a:spAutoFit/>
          </a:bodyPr>
          <a:lstStyle/>
          <a:p>
            <a:r>
              <a:rPr lang="en-US" sz="1600" i="1"/>
              <a:t>“Working with the new Milestone MIP SDK has been a breeze. I found the SDK layout to be very intuitive and well thought out. This SDK will allow us to deliver an even tighter integrated solution with lots of new features to our customers in a very short time frame.” </a:t>
            </a:r>
          </a:p>
          <a:p>
            <a:r>
              <a:rPr lang="en-US" sz="600"/>
              <a:t/>
            </a:r>
            <a:br>
              <a:rPr lang="en-US" sz="600"/>
            </a:br>
            <a:r>
              <a:rPr lang="en-US" sz="1400"/>
              <a:t>- George Crawford, Software Developer, Open Options Inc.</a:t>
            </a:r>
          </a:p>
          <a:p>
            <a:r>
              <a:rPr lang="en-US" sz="1600"/>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p:cNvSpPr/>
          <p:nvPr/>
        </p:nvSpPr>
        <p:spPr>
          <a:xfrm>
            <a:off x="323850" y="1692275"/>
            <a:ext cx="8569325" cy="1800225"/>
          </a:xfrm>
          <a:prstGeom prst="rect">
            <a:avLst/>
          </a:prstGeom>
          <a:gradFill flip="none" rotWithShape="1">
            <a:gsLst>
              <a:gs pos="0">
                <a:schemeClr val="accent1">
                  <a:lumMod val="60000"/>
                  <a:lumOff val="40000"/>
                </a:schemeClr>
              </a:gs>
              <a:gs pos="50000">
                <a:schemeClr val="accent1">
                  <a:tint val="44500"/>
                  <a:satMod val="160000"/>
                </a:schemeClr>
              </a:gs>
              <a:gs pos="100000">
                <a:schemeClr val="accent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 name="Rectangle 61"/>
          <p:cNvSpPr/>
          <p:nvPr/>
        </p:nvSpPr>
        <p:spPr>
          <a:xfrm>
            <a:off x="323850" y="3644900"/>
            <a:ext cx="8569325" cy="2014538"/>
          </a:xfrm>
          <a:prstGeom prst="rect">
            <a:avLst/>
          </a:prstGeom>
          <a:gradFill flip="none" rotWithShape="1">
            <a:gsLst>
              <a:gs pos="0">
                <a:schemeClr val="accent1">
                  <a:lumMod val="60000"/>
                  <a:lumOff val="40000"/>
                </a:schemeClr>
              </a:gs>
              <a:gs pos="50000">
                <a:schemeClr val="accent1">
                  <a:tint val="44500"/>
                  <a:satMod val="160000"/>
                </a:schemeClr>
              </a:gs>
              <a:gs pos="100000">
                <a:schemeClr val="accent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388" name="Title 1"/>
          <p:cNvSpPr>
            <a:spLocks noGrp="1"/>
          </p:cNvSpPr>
          <p:nvPr>
            <p:ph type="title"/>
          </p:nvPr>
        </p:nvSpPr>
        <p:spPr/>
        <p:txBody>
          <a:bodyPr/>
          <a:lstStyle/>
          <a:p>
            <a:r>
              <a:rPr lang="en-US" smtClean="0"/>
              <a:t>MIP SDK Rollout Plan </a:t>
            </a:r>
          </a:p>
        </p:txBody>
      </p:sp>
      <p:grpSp>
        <p:nvGrpSpPr>
          <p:cNvPr id="16389" name="Group 45"/>
          <p:cNvGrpSpPr>
            <a:grpSpLocks/>
          </p:cNvGrpSpPr>
          <p:nvPr/>
        </p:nvGrpSpPr>
        <p:grpSpPr bwMode="auto">
          <a:xfrm>
            <a:off x="-34925" y="5448300"/>
            <a:ext cx="9144000" cy="428625"/>
            <a:chOff x="0" y="5424488"/>
            <a:chExt cx="9144000" cy="428625"/>
          </a:xfrm>
        </p:grpSpPr>
        <p:pic>
          <p:nvPicPr>
            <p:cNvPr id="16442" name="Picture 80" descr="bottombarbackground_CBohnPreso.png"/>
            <p:cNvPicPr>
              <a:picLocks noChangeAspect="1"/>
            </p:cNvPicPr>
            <p:nvPr/>
          </p:nvPicPr>
          <p:blipFill>
            <a:blip r:embed="rId2" cstate="print"/>
            <a:srcRect t="83743" b="9949"/>
            <a:stretch>
              <a:fillRect/>
            </a:stretch>
          </p:blipFill>
          <p:spPr bwMode="auto">
            <a:xfrm>
              <a:off x="0" y="5424488"/>
              <a:ext cx="9144000" cy="428625"/>
            </a:xfrm>
            <a:prstGeom prst="rect">
              <a:avLst/>
            </a:prstGeom>
            <a:noFill/>
            <a:ln w="9525">
              <a:noFill/>
              <a:miter lim="800000"/>
              <a:headEnd/>
              <a:tailEnd/>
            </a:ln>
          </p:spPr>
        </p:pic>
        <p:grpSp>
          <p:nvGrpSpPr>
            <p:cNvPr id="16443" name="Group 67"/>
            <p:cNvGrpSpPr>
              <a:grpSpLocks/>
            </p:cNvGrpSpPr>
            <p:nvPr/>
          </p:nvGrpSpPr>
          <p:grpSpPr bwMode="auto">
            <a:xfrm>
              <a:off x="1279536" y="5518160"/>
              <a:ext cx="7083487" cy="279331"/>
              <a:chOff x="1279281" y="5517420"/>
              <a:chExt cx="7083487" cy="280705"/>
            </a:xfrm>
          </p:grpSpPr>
          <p:cxnSp>
            <p:nvCxnSpPr>
              <p:cNvPr id="16444" name="Straight Connector 105"/>
              <p:cNvCxnSpPr>
                <a:cxnSpLocks noChangeShapeType="1"/>
              </p:cNvCxnSpPr>
              <p:nvPr/>
            </p:nvCxnSpPr>
            <p:spPr bwMode="auto">
              <a:xfrm rot="5400000">
                <a:off x="2117462" y="5657795"/>
                <a:ext cx="139700" cy="1587"/>
              </a:xfrm>
              <a:prstGeom prst="line">
                <a:avLst/>
              </a:prstGeom>
              <a:noFill/>
              <a:ln w="9525" algn="ctr">
                <a:solidFill>
                  <a:schemeClr val="bg1"/>
                </a:solidFill>
                <a:round/>
                <a:headEnd/>
                <a:tailEnd/>
              </a:ln>
            </p:spPr>
          </p:cxnSp>
          <p:cxnSp>
            <p:nvCxnSpPr>
              <p:cNvPr id="16445" name="Straight Connector 119"/>
              <p:cNvCxnSpPr>
                <a:cxnSpLocks noChangeShapeType="1"/>
              </p:cNvCxnSpPr>
              <p:nvPr/>
            </p:nvCxnSpPr>
            <p:spPr bwMode="auto">
              <a:xfrm rot="5400000">
                <a:off x="3410522" y="5658589"/>
                <a:ext cx="138112" cy="1587"/>
              </a:xfrm>
              <a:prstGeom prst="line">
                <a:avLst/>
              </a:prstGeom>
              <a:noFill/>
              <a:ln w="9525" algn="ctr">
                <a:solidFill>
                  <a:schemeClr val="bg1"/>
                </a:solidFill>
                <a:round/>
                <a:headEnd/>
                <a:tailEnd/>
              </a:ln>
            </p:spPr>
          </p:cxnSp>
          <p:cxnSp>
            <p:nvCxnSpPr>
              <p:cNvPr id="16446" name="Straight Connector 120"/>
              <p:cNvCxnSpPr>
                <a:cxnSpLocks noChangeShapeType="1"/>
              </p:cNvCxnSpPr>
              <p:nvPr/>
            </p:nvCxnSpPr>
            <p:spPr bwMode="auto">
              <a:xfrm rot="5400000">
                <a:off x="4694850" y="5658589"/>
                <a:ext cx="138112" cy="1588"/>
              </a:xfrm>
              <a:prstGeom prst="line">
                <a:avLst/>
              </a:prstGeom>
              <a:noFill/>
              <a:ln w="9525" algn="ctr">
                <a:solidFill>
                  <a:schemeClr val="bg1"/>
                </a:solidFill>
                <a:round/>
                <a:headEnd/>
                <a:tailEnd/>
              </a:ln>
            </p:spPr>
          </p:cxnSp>
          <p:cxnSp>
            <p:nvCxnSpPr>
              <p:cNvPr id="16447" name="Straight Connector 121"/>
              <p:cNvCxnSpPr>
                <a:cxnSpLocks noChangeShapeType="1"/>
              </p:cNvCxnSpPr>
              <p:nvPr/>
            </p:nvCxnSpPr>
            <p:spPr bwMode="auto">
              <a:xfrm rot="5400000">
                <a:off x="5979178" y="5658589"/>
                <a:ext cx="138112" cy="1587"/>
              </a:xfrm>
              <a:prstGeom prst="line">
                <a:avLst/>
              </a:prstGeom>
              <a:noFill/>
              <a:ln w="9525" algn="ctr">
                <a:solidFill>
                  <a:schemeClr val="bg1"/>
                </a:solidFill>
                <a:round/>
                <a:headEnd/>
                <a:tailEnd/>
              </a:ln>
            </p:spPr>
          </p:cxnSp>
          <p:cxnSp>
            <p:nvCxnSpPr>
              <p:cNvPr id="16448" name="Straight Connector 123"/>
              <p:cNvCxnSpPr>
                <a:cxnSpLocks noChangeShapeType="1"/>
              </p:cNvCxnSpPr>
              <p:nvPr/>
            </p:nvCxnSpPr>
            <p:spPr bwMode="auto">
              <a:xfrm rot="5400000">
                <a:off x="7261919" y="5658589"/>
                <a:ext cx="138112" cy="1587"/>
              </a:xfrm>
              <a:prstGeom prst="line">
                <a:avLst/>
              </a:prstGeom>
              <a:noFill/>
              <a:ln w="9525" algn="ctr">
                <a:solidFill>
                  <a:schemeClr val="bg1"/>
                </a:solidFill>
                <a:round/>
                <a:headEnd/>
                <a:tailEnd/>
              </a:ln>
            </p:spPr>
          </p:cxnSp>
          <p:sp>
            <p:nvSpPr>
              <p:cNvPr id="16449" name="Text Box 47"/>
              <p:cNvSpPr txBox="1">
                <a:spLocks noChangeArrowheads="1"/>
              </p:cNvSpPr>
              <p:nvPr/>
            </p:nvSpPr>
            <p:spPr bwMode="auto">
              <a:xfrm>
                <a:off x="1279281" y="5517420"/>
                <a:ext cx="664929" cy="279180"/>
              </a:xfrm>
              <a:prstGeom prst="rect">
                <a:avLst/>
              </a:prstGeom>
              <a:noFill/>
              <a:ln w="19050" algn="ctr">
                <a:noFill/>
                <a:miter lim="800000"/>
                <a:headEnd/>
                <a:tailEnd/>
              </a:ln>
            </p:spPr>
            <p:txBody>
              <a:bodyPr lIns="90000" tIns="46800" rIns="90000" bIns="46800">
                <a:spAutoFit/>
              </a:bodyPr>
              <a:lstStyle/>
              <a:p>
                <a:pPr marL="342900" indent="-342900" algn="ctr">
                  <a:spcBef>
                    <a:spcPct val="50000"/>
                  </a:spcBef>
                  <a:buClr>
                    <a:srgbClr val="B2B2B2"/>
                  </a:buClr>
                  <a:buSzPct val="70000"/>
                  <a:buFont typeface="Wingdings" pitchFamily="2" charset="2"/>
                  <a:buNone/>
                </a:pPr>
                <a:r>
                  <a:rPr lang="en-US" sz="1200">
                    <a:solidFill>
                      <a:srgbClr val="FFFFFF"/>
                    </a:solidFill>
                  </a:rPr>
                  <a:t>Q4’10</a:t>
                </a:r>
              </a:p>
            </p:txBody>
          </p:sp>
          <p:sp>
            <p:nvSpPr>
              <p:cNvPr id="16450" name="Text Box 47"/>
              <p:cNvSpPr txBox="1">
                <a:spLocks noChangeArrowheads="1"/>
              </p:cNvSpPr>
              <p:nvPr/>
            </p:nvSpPr>
            <p:spPr bwMode="auto">
              <a:xfrm>
                <a:off x="2545374" y="5517420"/>
                <a:ext cx="668343" cy="279180"/>
              </a:xfrm>
              <a:prstGeom prst="rect">
                <a:avLst/>
              </a:prstGeom>
              <a:noFill/>
              <a:ln w="19050" algn="ctr">
                <a:noFill/>
                <a:miter lim="800000"/>
                <a:headEnd/>
                <a:tailEnd/>
              </a:ln>
            </p:spPr>
            <p:txBody>
              <a:bodyPr lIns="90000" tIns="46800" rIns="90000" bIns="46800">
                <a:spAutoFit/>
              </a:bodyPr>
              <a:lstStyle/>
              <a:p>
                <a:pPr marL="342900" indent="-342900" algn="ctr">
                  <a:spcBef>
                    <a:spcPct val="50000"/>
                  </a:spcBef>
                  <a:buClr>
                    <a:srgbClr val="B2B2B2"/>
                  </a:buClr>
                  <a:buSzPct val="70000"/>
                  <a:buFont typeface="Wingdings" pitchFamily="2" charset="2"/>
                  <a:buNone/>
                </a:pPr>
                <a:r>
                  <a:rPr lang="en-US" sz="1200">
                    <a:solidFill>
                      <a:srgbClr val="FFFFFF"/>
                    </a:solidFill>
                  </a:rPr>
                  <a:t>Q1’11</a:t>
                </a:r>
              </a:p>
            </p:txBody>
          </p:sp>
          <p:sp>
            <p:nvSpPr>
              <p:cNvPr id="16451" name="Text Box 47"/>
              <p:cNvSpPr txBox="1">
                <a:spLocks noChangeArrowheads="1"/>
              </p:cNvSpPr>
              <p:nvPr/>
            </p:nvSpPr>
            <p:spPr bwMode="auto">
              <a:xfrm>
                <a:off x="3846638" y="5517420"/>
                <a:ext cx="654344" cy="279180"/>
              </a:xfrm>
              <a:prstGeom prst="rect">
                <a:avLst/>
              </a:prstGeom>
              <a:noFill/>
              <a:ln w="19050" algn="ctr">
                <a:noFill/>
                <a:miter lim="800000"/>
                <a:headEnd/>
                <a:tailEnd/>
              </a:ln>
            </p:spPr>
            <p:txBody>
              <a:bodyPr lIns="90000" tIns="46800" rIns="90000" bIns="46800">
                <a:spAutoFit/>
              </a:bodyPr>
              <a:lstStyle/>
              <a:p>
                <a:pPr marL="342900" indent="-342900" algn="ctr">
                  <a:spcBef>
                    <a:spcPct val="50000"/>
                  </a:spcBef>
                  <a:buClr>
                    <a:srgbClr val="B2B2B2"/>
                  </a:buClr>
                  <a:buSzPct val="70000"/>
                  <a:buFont typeface="Wingdings" pitchFamily="2" charset="2"/>
                  <a:buNone/>
                </a:pPr>
                <a:r>
                  <a:rPr lang="en-US" sz="1200">
                    <a:solidFill>
                      <a:srgbClr val="FFFFFF"/>
                    </a:solidFill>
                  </a:rPr>
                  <a:t>Q2’11</a:t>
                </a:r>
              </a:p>
            </p:txBody>
          </p:sp>
          <p:sp>
            <p:nvSpPr>
              <p:cNvPr id="16452" name="Text Box 47"/>
              <p:cNvSpPr txBox="1">
                <a:spLocks noChangeArrowheads="1"/>
              </p:cNvSpPr>
              <p:nvPr/>
            </p:nvSpPr>
            <p:spPr bwMode="auto">
              <a:xfrm>
                <a:off x="5124450" y="5517420"/>
                <a:ext cx="610525" cy="280705"/>
              </a:xfrm>
              <a:prstGeom prst="rect">
                <a:avLst/>
              </a:prstGeom>
              <a:noFill/>
              <a:ln w="19050" algn="ctr">
                <a:noFill/>
                <a:miter lim="800000"/>
                <a:headEnd/>
                <a:tailEnd/>
              </a:ln>
            </p:spPr>
            <p:txBody>
              <a:bodyPr lIns="90000" tIns="46800" rIns="90000" bIns="46800">
                <a:spAutoFit/>
              </a:bodyPr>
              <a:lstStyle/>
              <a:p>
                <a:pPr marL="342900" indent="-342900" algn="ctr">
                  <a:spcBef>
                    <a:spcPct val="50000"/>
                  </a:spcBef>
                  <a:buClr>
                    <a:srgbClr val="B2B2B2"/>
                  </a:buClr>
                  <a:buSzPct val="70000"/>
                  <a:buFont typeface="Wingdings" pitchFamily="2" charset="2"/>
                  <a:buNone/>
                </a:pPr>
                <a:r>
                  <a:rPr lang="en-US" sz="1200">
                    <a:solidFill>
                      <a:srgbClr val="FFFFFF"/>
                    </a:solidFill>
                  </a:rPr>
                  <a:t>Q3’11</a:t>
                </a:r>
              </a:p>
            </p:txBody>
          </p:sp>
          <p:sp>
            <p:nvSpPr>
              <p:cNvPr id="16453" name="Text Box 47"/>
              <p:cNvSpPr txBox="1">
                <a:spLocks noChangeArrowheads="1"/>
              </p:cNvSpPr>
              <p:nvPr/>
            </p:nvSpPr>
            <p:spPr bwMode="auto">
              <a:xfrm>
                <a:off x="6434505" y="5517420"/>
                <a:ext cx="640999" cy="279180"/>
              </a:xfrm>
              <a:prstGeom prst="rect">
                <a:avLst/>
              </a:prstGeom>
              <a:noFill/>
              <a:ln w="19050" algn="ctr">
                <a:noFill/>
                <a:miter lim="800000"/>
                <a:headEnd/>
                <a:tailEnd/>
              </a:ln>
            </p:spPr>
            <p:txBody>
              <a:bodyPr lIns="90000" tIns="46800" rIns="90000" bIns="46800">
                <a:spAutoFit/>
              </a:bodyPr>
              <a:lstStyle/>
              <a:p>
                <a:pPr marL="342900" indent="-342900" algn="ctr">
                  <a:spcBef>
                    <a:spcPct val="50000"/>
                  </a:spcBef>
                  <a:buClr>
                    <a:srgbClr val="B2B2B2"/>
                  </a:buClr>
                  <a:buSzPct val="70000"/>
                  <a:buFont typeface="Wingdings" pitchFamily="2" charset="2"/>
                  <a:buNone/>
                </a:pPr>
                <a:r>
                  <a:rPr lang="en-US" sz="1200">
                    <a:solidFill>
                      <a:srgbClr val="FFFFFF"/>
                    </a:solidFill>
                  </a:rPr>
                  <a:t>Q4’11</a:t>
                </a:r>
              </a:p>
            </p:txBody>
          </p:sp>
          <p:sp>
            <p:nvSpPr>
              <p:cNvPr id="16454" name="Text Box 47"/>
              <p:cNvSpPr txBox="1">
                <a:spLocks noChangeArrowheads="1"/>
              </p:cNvSpPr>
              <p:nvPr/>
            </p:nvSpPr>
            <p:spPr bwMode="auto">
              <a:xfrm>
                <a:off x="7707927" y="5517420"/>
                <a:ext cx="654841" cy="279180"/>
              </a:xfrm>
              <a:prstGeom prst="rect">
                <a:avLst/>
              </a:prstGeom>
              <a:noFill/>
              <a:ln w="19050" algn="ctr">
                <a:noFill/>
                <a:miter lim="800000"/>
                <a:headEnd/>
                <a:tailEnd/>
              </a:ln>
            </p:spPr>
            <p:txBody>
              <a:bodyPr lIns="90000" tIns="46800" rIns="90000" bIns="46800">
                <a:spAutoFit/>
              </a:bodyPr>
              <a:lstStyle/>
              <a:p>
                <a:pPr marL="342900" indent="-342900" algn="ctr">
                  <a:spcBef>
                    <a:spcPct val="50000"/>
                  </a:spcBef>
                  <a:buClr>
                    <a:srgbClr val="B2B2B2"/>
                  </a:buClr>
                  <a:buSzPct val="70000"/>
                  <a:buFont typeface="Wingdings" pitchFamily="2" charset="2"/>
                  <a:buNone/>
                </a:pPr>
                <a:r>
                  <a:rPr lang="en-US" sz="1200">
                    <a:solidFill>
                      <a:srgbClr val="FFFFFF"/>
                    </a:solidFill>
                  </a:rPr>
                  <a:t>Q4’12</a:t>
                </a:r>
              </a:p>
            </p:txBody>
          </p:sp>
        </p:grpSp>
      </p:grpSp>
      <p:sp>
        <p:nvSpPr>
          <p:cNvPr id="16390" name="Text Box 119"/>
          <p:cNvSpPr txBox="1">
            <a:spLocks noChangeArrowheads="1"/>
          </p:cNvSpPr>
          <p:nvPr/>
        </p:nvSpPr>
        <p:spPr bwMode="auto">
          <a:xfrm>
            <a:off x="323850" y="4216400"/>
            <a:ext cx="1582738" cy="679450"/>
          </a:xfrm>
          <a:prstGeom prst="rect">
            <a:avLst/>
          </a:prstGeom>
          <a:noFill/>
          <a:ln w="9525" algn="ctr">
            <a:noFill/>
            <a:miter lim="800000"/>
            <a:headEnd/>
            <a:tailEnd/>
          </a:ln>
        </p:spPr>
        <p:txBody>
          <a:bodyPr lIns="90000" tIns="46800" rIns="90000" bIns="46800" anchor="ctr">
            <a:spAutoFit/>
          </a:bodyPr>
          <a:lstStyle/>
          <a:p>
            <a:pPr marL="342900" indent="-342900">
              <a:lnSpc>
                <a:spcPts val="1000"/>
              </a:lnSpc>
              <a:spcBef>
                <a:spcPct val="50000"/>
              </a:spcBef>
              <a:buClr>
                <a:srgbClr val="B2B2B2"/>
              </a:buClr>
              <a:buSzPct val="70000"/>
              <a:buFont typeface="Wingdings" pitchFamily="2" charset="2"/>
              <a:buNone/>
            </a:pPr>
            <a:r>
              <a:rPr lang="en-US" sz="1300">
                <a:solidFill>
                  <a:srgbClr val="000000"/>
                </a:solidFill>
              </a:rPr>
              <a:t>XProtect</a:t>
            </a:r>
          </a:p>
          <a:p>
            <a:pPr marL="342900" indent="-342900">
              <a:lnSpc>
                <a:spcPts val="1000"/>
              </a:lnSpc>
              <a:spcBef>
                <a:spcPct val="50000"/>
              </a:spcBef>
              <a:buClr>
                <a:srgbClr val="B2B2B2"/>
              </a:buClr>
              <a:buSzPct val="70000"/>
              <a:buFont typeface="Wingdings" pitchFamily="2" charset="2"/>
              <a:buNone/>
            </a:pPr>
            <a:r>
              <a:rPr lang="en-US" sz="1300">
                <a:solidFill>
                  <a:srgbClr val="000000"/>
                </a:solidFill>
              </a:rPr>
              <a:t>Enterprise</a:t>
            </a:r>
          </a:p>
          <a:p>
            <a:pPr marL="342900" indent="-342900">
              <a:lnSpc>
                <a:spcPts val="1000"/>
              </a:lnSpc>
              <a:spcBef>
                <a:spcPct val="50000"/>
              </a:spcBef>
              <a:buClr>
                <a:srgbClr val="B2B2B2"/>
              </a:buClr>
              <a:buSzPct val="70000"/>
              <a:buFont typeface="Wingdings" pitchFamily="2" charset="2"/>
              <a:buNone/>
            </a:pPr>
            <a:r>
              <a:rPr lang="en-US" sz="1300">
                <a:solidFill>
                  <a:srgbClr val="000000"/>
                </a:solidFill>
              </a:rPr>
              <a:t>Professional</a:t>
            </a:r>
          </a:p>
        </p:txBody>
      </p:sp>
      <p:sp>
        <p:nvSpPr>
          <p:cNvPr id="59" name="Flowchart: Punched Tape 58"/>
          <p:cNvSpPr/>
          <p:nvPr/>
        </p:nvSpPr>
        <p:spPr>
          <a:xfrm rot="16200000">
            <a:off x="7132638" y="5624512"/>
            <a:ext cx="292100" cy="85725"/>
          </a:xfrm>
          <a:prstGeom prst="flowChartPunchedTap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6392" name="Straight Connector 121"/>
          <p:cNvCxnSpPr>
            <a:cxnSpLocks noChangeShapeType="1"/>
          </p:cNvCxnSpPr>
          <p:nvPr/>
        </p:nvCxnSpPr>
        <p:spPr bwMode="auto">
          <a:xfrm rot="5400000">
            <a:off x="8318501" y="5686425"/>
            <a:ext cx="138112" cy="1587"/>
          </a:xfrm>
          <a:prstGeom prst="line">
            <a:avLst/>
          </a:prstGeom>
          <a:noFill/>
          <a:ln w="9525" algn="ctr">
            <a:solidFill>
              <a:schemeClr val="bg1"/>
            </a:solidFill>
            <a:round/>
            <a:headEnd/>
            <a:tailEnd/>
          </a:ln>
        </p:spPr>
      </p:cxnSp>
      <p:sp>
        <p:nvSpPr>
          <p:cNvPr id="16393" name="Text Box 119"/>
          <p:cNvSpPr txBox="1">
            <a:spLocks noChangeArrowheads="1"/>
          </p:cNvSpPr>
          <p:nvPr/>
        </p:nvSpPr>
        <p:spPr bwMode="auto">
          <a:xfrm>
            <a:off x="323850" y="2371725"/>
            <a:ext cx="1582738" cy="457200"/>
          </a:xfrm>
          <a:prstGeom prst="rect">
            <a:avLst/>
          </a:prstGeom>
          <a:noFill/>
          <a:ln w="9525" algn="ctr">
            <a:noFill/>
            <a:miter lim="800000"/>
            <a:headEnd/>
            <a:tailEnd/>
          </a:ln>
        </p:spPr>
        <p:txBody>
          <a:bodyPr lIns="90000" tIns="46800" rIns="90000" bIns="46800" anchor="ctr">
            <a:spAutoFit/>
          </a:bodyPr>
          <a:lstStyle/>
          <a:p>
            <a:pPr marL="342900" indent="-342900">
              <a:lnSpc>
                <a:spcPts val="1000"/>
              </a:lnSpc>
              <a:spcBef>
                <a:spcPct val="50000"/>
              </a:spcBef>
              <a:buClr>
                <a:srgbClr val="B2B2B2"/>
              </a:buClr>
              <a:buSzPct val="70000"/>
              <a:buFont typeface="Wingdings" pitchFamily="2" charset="2"/>
              <a:buNone/>
            </a:pPr>
            <a:r>
              <a:rPr lang="en-US" sz="1300">
                <a:solidFill>
                  <a:srgbClr val="000000"/>
                </a:solidFill>
              </a:rPr>
              <a:t>XProtect</a:t>
            </a:r>
          </a:p>
          <a:p>
            <a:pPr marL="342900" indent="-342900">
              <a:lnSpc>
                <a:spcPts val="1000"/>
              </a:lnSpc>
              <a:spcBef>
                <a:spcPct val="50000"/>
              </a:spcBef>
              <a:buClr>
                <a:srgbClr val="B2B2B2"/>
              </a:buClr>
              <a:buSzPct val="70000"/>
              <a:buFont typeface="Wingdings" pitchFamily="2" charset="2"/>
              <a:buNone/>
            </a:pPr>
            <a:r>
              <a:rPr lang="en-US" sz="1300">
                <a:solidFill>
                  <a:srgbClr val="000000"/>
                </a:solidFill>
              </a:rPr>
              <a:t>Corporate</a:t>
            </a:r>
          </a:p>
        </p:txBody>
      </p:sp>
      <p:grpSp>
        <p:nvGrpSpPr>
          <p:cNvPr id="16394" name="Group 91"/>
          <p:cNvGrpSpPr>
            <a:grpSpLocks/>
          </p:cNvGrpSpPr>
          <p:nvPr/>
        </p:nvGrpSpPr>
        <p:grpSpPr bwMode="auto">
          <a:xfrm>
            <a:off x="1611313" y="1736725"/>
            <a:ext cx="6992937" cy="273050"/>
            <a:chOff x="1611313" y="1736725"/>
            <a:chExt cx="6992937" cy="273050"/>
          </a:xfrm>
        </p:grpSpPr>
        <p:sp>
          <p:nvSpPr>
            <p:cNvPr id="70" name="Rectangle 69"/>
            <p:cNvSpPr/>
            <p:nvPr/>
          </p:nvSpPr>
          <p:spPr>
            <a:xfrm>
              <a:off x="1611313" y="1778000"/>
              <a:ext cx="873125" cy="215900"/>
            </a:xfrm>
            <a:prstGeom prst="rect">
              <a:avLst/>
            </a:prstGeom>
            <a:solidFill>
              <a:schemeClr val="accent2">
                <a:lumMod val="60000"/>
                <a:lumOff val="4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sz="1000" dirty="0">
                  <a:solidFill>
                    <a:schemeClr val="tx1"/>
                  </a:solidFill>
                </a:rPr>
                <a:t>MIP 1.0 Beta</a:t>
              </a:r>
            </a:p>
          </p:txBody>
        </p:sp>
        <p:sp>
          <p:nvSpPr>
            <p:cNvPr id="71" name="Rectangle 70"/>
            <p:cNvSpPr/>
            <p:nvPr/>
          </p:nvSpPr>
          <p:spPr>
            <a:xfrm>
              <a:off x="2484438" y="1778000"/>
              <a:ext cx="2087562" cy="215900"/>
            </a:xfrm>
            <a:prstGeom prst="rect">
              <a:avLst/>
            </a:prstGeom>
            <a:solidFill>
              <a:schemeClr val="accent2"/>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08000" rIns="108000" anchor="ctr"/>
            <a:lstStyle/>
            <a:p>
              <a:pPr>
                <a:defRPr/>
              </a:pPr>
              <a:r>
                <a:rPr lang="en-US" sz="1200" dirty="0"/>
                <a:t>MIP 1.0</a:t>
              </a:r>
            </a:p>
          </p:txBody>
        </p:sp>
        <p:grpSp>
          <p:nvGrpSpPr>
            <p:cNvPr id="16439" name="Group 87"/>
            <p:cNvGrpSpPr>
              <a:grpSpLocks/>
            </p:cNvGrpSpPr>
            <p:nvPr/>
          </p:nvGrpSpPr>
          <p:grpSpPr bwMode="auto">
            <a:xfrm>
              <a:off x="4572000" y="1736725"/>
              <a:ext cx="4032250" cy="273050"/>
              <a:chOff x="4572000" y="1736725"/>
              <a:chExt cx="4032250" cy="273050"/>
            </a:xfrm>
          </p:grpSpPr>
          <p:sp>
            <p:nvSpPr>
              <p:cNvPr id="72" name="Rectangle 71"/>
              <p:cNvSpPr/>
              <p:nvPr/>
            </p:nvSpPr>
            <p:spPr>
              <a:xfrm>
                <a:off x="4572000" y="1778000"/>
                <a:ext cx="4032250" cy="215900"/>
              </a:xfrm>
              <a:prstGeom prst="rect">
                <a:avLst/>
              </a:prstGeom>
              <a:solidFill>
                <a:schemeClr val="accent2">
                  <a:lumMod val="75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rIns="108000" anchor="ctr"/>
              <a:lstStyle/>
              <a:p>
                <a:pPr>
                  <a:defRPr/>
                </a:pPr>
                <a:r>
                  <a:rPr lang="en-US" sz="1200" dirty="0"/>
                  <a:t>MIP 2.0</a:t>
                </a:r>
              </a:p>
            </p:txBody>
          </p:sp>
          <p:sp>
            <p:nvSpPr>
              <p:cNvPr id="74" name="Flowchart: Punched Tape 73"/>
              <p:cNvSpPr/>
              <p:nvPr/>
            </p:nvSpPr>
            <p:spPr>
              <a:xfrm rot="16200000">
                <a:off x="7142163" y="1830387"/>
                <a:ext cx="273050" cy="85725"/>
              </a:xfrm>
              <a:prstGeom prst="flowChartPunchedTap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grpSp>
        <p:nvGrpSpPr>
          <p:cNvPr id="6" name="Group 76"/>
          <p:cNvGrpSpPr>
            <a:grpSpLocks/>
          </p:cNvGrpSpPr>
          <p:nvPr/>
        </p:nvGrpSpPr>
        <p:grpSpPr bwMode="auto">
          <a:xfrm>
            <a:off x="1611313" y="2081213"/>
            <a:ext cx="6805612" cy="493712"/>
            <a:chOff x="1611312" y="2081213"/>
            <a:chExt cx="6805613" cy="493712"/>
          </a:xfrm>
        </p:grpSpPr>
        <p:sp>
          <p:nvSpPr>
            <p:cNvPr id="76" name="Rectangle 75"/>
            <p:cNvSpPr/>
            <p:nvPr/>
          </p:nvSpPr>
          <p:spPr>
            <a:xfrm>
              <a:off x="1611312" y="2095500"/>
              <a:ext cx="846137" cy="239713"/>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p>
          </p:txBody>
        </p:sp>
        <p:sp>
          <p:nvSpPr>
            <p:cNvPr id="69" name="Rectangle 68"/>
            <p:cNvSpPr/>
            <p:nvPr/>
          </p:nvSpPr>
          <p:spPr>
            <a:xfrm>
              <a:off x="1612899" y="2271713"/>
              <a:ext cx="6773864" cy="239712"/>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200" dirty="0"/>
                <a:t>Milestone SDK</a:t>
              </a:r>
            </a:p>
          </p:txBody>
        </p:sp>
        <p:sp>
          <p:nvSpPr>
            <p:cNvPr id="73" name="Flowchart: Punched Tape 72"/>
            <p:cNvSpPr/>
            <p:nvPr/>
          </p:nvSpPr>
          <p:spPr>
            <a:xfrm rot="16200000">
              <a:off x="7135019" y="2342356"/>
              <a:ext cx="287338" cy="85725"/>
            </a:xfrm>
            <a:prstGeom prst="flowChartPunchedTap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435" name="TextBox 74"/>
            <p:cNvSpPr txBox="1">
              <a:spLocks noChangeArrowheads="1"/>
            </p:cNvSpPr>
            <p:nvPr/>
          </p:nvSpPr>
          <p:spPr bwMode="auto">
            <a:xfrm>
              <a:off x="7107238" y="2225675"/>
              <a:ext cx="1309687" cy="349250"/>
            </a:xfrm>
            <a:prstGeom prst="rect">
              <a:avLst/>
            </a:prstGeom>
            <a:noFill/>
            <a:ln w="9525">
              <a:noFill/>
              <a:miter lim="800000"/>
              <a:headEnd/>
              <a:tailEnd/>
            </a:ln>
          </p:spPr>
          <p:txBody>
            <a:bodyPr>
              <a:spAutoFit/>
            </a:bodyPr>
            <a:lstStyle/>
            <a:p>
              <a:pPr algn="r">
                <a:lnSpc>
                  <a:spcPts val="1000"/>
                </a:lnSpc>
              </a:pPr>
              <a:r>
                <a:rPr lang="en-US" sz="900">
                  <a:solidFill>
                    <a:schemeClr val="bg1"/>
                  </a:solidFill>
                </a:rPr>
                <a:t>End of Support</a:t>
              </a:r>
              <a:br>
                <a:rPr lang="en-US" sz="900">
                  <a:solidFill>
                    <a:schemeClr val="bg1"/>
                  </a:solidFill>
                </a:rPr>
              </a:br>
              <a:r>
                <a:rPr lang="en-US" sz="900">
                  <a:solidFill>
                    <a:schemeClr val="bg1"/>
                  </a:solidFill>
                </a:rPr>
                <a:t>Q4’12</a:t>
              </a:r>
            </a:p>
          </p:txBody>
        </p:sp>
        <p:sp>
          <p:nvSpPr>
            <p:cNvPr id="16436" name="TextBox 76"/>
            <p:cNvSpPr txBox="1">
              <a:spLocks noChangeArrowheads="1"/>
            </p:cNvSpPr>
            <p:nvPr/>
          </p:nvSpPr>
          <p:spPr bwMode="auto">
            <a:xfrm>
              <a:off x="2198439" y="2081213"/>
              <a:ext cx="1941513" cy="207962"/>
            </a:xfrm>
            <a:prstGeom prst="rect">
              <a:avLst/>
            </a:prstGeom>
            <a:noFill/>
            <a:ln w="9525">
              <a:noFill/>
              <a:miter lim="800000"/>
              <a:headEnd/>
              <a:tailEnd/>
            </a:ln>
          </p:spPr>
          <p:txBody>
            <a:bodyPr>
              <a:spAutoFit/>
            </a:bodyPr>
            <a:lstStyle/>
            <a:p>
              <a:pPr algn="r">
                <a:lnSpc>
                  <a:spcPts val="900"/>
                </a:lnSpc>
              </a:pPr>
              <a:r>
                <a:rPr lang="en-US" sz="900"/>
                <a:t>End of Development – Q1’10</a:t>
              </a:r>
            </a:p>
          </p:txBody>
        </p:sp>
      </p:grpSp>
      <p:grpSp>
        <p:nvGrpSpPr>
          <p:cNvPr id="16396" name="Group 89"/>
          <p:cNvGrpSpPr>
            <a:grpSpLocks/>
          </p:cNvGrpSpPr>
          <p:nvPr/>
        </p:nvGrpSpPr>
        <p:grpSpPr bwMode="auto">
          <a:xfrm>
            <a:off x="1612900" y="3141663"/>
            <a:ext cx="6991350" cy="273050"/>
            <a:chOff x="1612899" y="3141663"/>
            <a:chExt cx="6991351" cy="273050"/>
          </a:xfrm>
        </p:grpSpPr>
        <p:sp>
          <p:nvSpPr>
            <p:cNvPr id="81" name="Rectangle 80"/>
            <p:cNvSpPr/>
            <p:nvPr/>
          </p:nvSpPr>
          <p:spPr>
            <a:xfrm>
              <a:off x="2155824" y="3159125"/>
              <a:ext cx="2416175" cy="236538"/>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8000" rIns="108000" anchor="ctr"/>
            <a:lstStyle/>
            <a:p>
              <a:pPr>
                <a:defRPr/>
              </a:pPr>
              <a:r>
                <a:rPr lang="en-US" sz="1200" dirty="0"/>
                <a:t>XPCO 4.0</a:t>
              </a:r>
            </a:p>
          </p:txBody>
        </p:sp>
        <p:sp>
          <p:nvSpPr>
            <p:cNvPr id="82" name="Rectangle 81"/>
            <p:cNvSpPr/>
            <p:nvPr/>
          </p:nvSpPr>
          <p:spPr>
            <a:xfrm>
              <a:off x="4571999" y="3159125"/>
              <a:ext cx="4032251" cy="236538"/>
            </a:xfrm>
            <a:prstGeom prst="rect">
              <a:avLst/>
            </a:prstGeom>
            <a:solidFill>
              <a:schemeClr val="accent1">
                <a:lumMod val="75000"/>
              </a:schemeClr>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rIns="108000" anchor="ctr"/>
            <a:lstStyle/>
            <a:p>
              <a:pPr>
                <a:defRPr/>
              </a:pPr>
              <a:r>
                <a:rPr lang="en-US" sz="1200" dirty="0"/>
                <a:t>XPCO 4.1</a:t>
              </a:r>
            </a:p>
          </p:txBody>
        </p:sp>
        <p:sp>
          <p:nvSpPr>
            <p:cNvPr id="83" name="Flowchart: Punched Tape 82"/>
            <p:cNvSpPr/>
            <p:nvPr/>
          </p:nvSpPr>
          <p:spPr>
            <a:xfrm rot="16200000">
              <a:off x="7142163" y="3235325"/>
              <a:ext cx="273050" cy="85725"/>
            </a:xfrm>
            <a:prstGeom prst="flowChartPunchedTap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 name="Rectangle 44"/>
            <p:cNvSpPr/>
            <p:nvPr/>
          </p:nvSpPr>
          <p:spPr>
            <a:xfrm>
              <a:off x="1612899" y="3159125"/>
              <a:ext cx="542925" cy="236538"/>
            </a:xfrm>
            <a:prstGeom prst="rect">
              <a:avLst/>
            </a:prstGeom>
            <a:solidFill>
              <a:schemeClr val="accent1">
                <a:lumMod val="60000"/>
                <a:lumOff val="4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lnSpc>
                  <a:spcPts val="800"/>
                </a:lnSpc>
                <a:defRPr/>
              </a:pPr>
              <a:r>
                <a:rPr lang="en-US" sz="800" dirty="0">
                  <a:solidFill>
                    <a:schemeClr val="tx1"/>
                  </a:solidFill>
                </a:rPr>
                <a:t>XPCO 4.0</a:t>
              </a:r>
              <a:br>
                <a:rPr lang="en-US" sz="800" dirty="0">
                  <a:solidFill>
                    <a:schemeClr val="tx1"/>
                  </a:solidFill>
                </a:rPr>
              </a:br>
              <a:r>
                <a:rPr lang="en-US" sz="800" dirty="0">
                  <a:solidFill>
                    <a:schemeClr val="tx1"/>
                  </a:solidFill>
                </a:rPr>
                <a:t>Beta</a:t>
              </a:r>
            </a:p>
          </p:txBody>
        </p:sp>
      </p:grpSp>
      <p:grpSp>
        <p:nvGrpSpPr>
          <p:cNvPr id="8" name="Group 85"/>
          <p:cNvGrpSpPr>
            <a:grpSpLocks/>
          </p:cNvGrpSpPr>
          <p:nvPr/>
        </p:nvGrpSpPr>
        <p:grpSpPr bwMode="auto">
          <a:xfrm>
            <a:off x="1611313" y="4573588"/>
            <a:ext cx="7010400" cy="501650"/>
            <a:chOff x="1611313" y="4573588"/>
            <a:chExt cx="7010624" cy="502395"/>
          </a:xfrm>
        </p:grpSpPr>
        <p:sp>
          <p:nvSpPr>
            <p:cNvPr id="46" name="Rectangle 45"/>
            <p:cNvSpPr/>
            <p:nvPr/>
          </p:nvSpPr>
          <p:spPr>
            <a:xfrm>
              <a:off x="1611313" y="4573588"/>
              <a:ext cx="2960782" cy="440390"/>
            </a:xfrm>
            <a:prstGeom prst="rect">
              <a:avLst/>
            </a:prstGeom>
            <a:solidFill>
              <a:srgbClr val="008A3E"/>
            </a:solidFill>
            <a:ln w="19050">
              <a:solidFill>
                <a:srgbClr val="008A3E"/>
              </a:solidFill>
            </a:ln>
          </p:spPr>
          <p:style>
            <a:lnRef idx="2">
              <a:schemeClr val="accent1">
                <a:shade val="50000"/>
              </a:schemeClr>
            </a:lnRef>
            <a:fillRef idx="1">
              <a:schemeClr val="accent1"/>
            </a:fillRef>
            <a:effectRef idx="0">
              <a:schemeClr val="accent1"/>
            </a:effectRef>
            <a:fontRef idx="minor">
              <a:schemeClr val="lt1"/>
            </a:fontRef>
          </p:style>
          <p:txBody>
            <a:bodyPr lIns="108000" rIns="108000" anchor="ctr"/>
            <a:lstStyle/>
            <a:p>
              <a:pPr>
                <a:defRPr/>
              </a:pPr>
              <a:r>
                <a:rPr lang="en-US" sz="1200" dirty="0"/>
                <a:t>XPA – Analytics Framework 2.1</a:t>
              </a:r>
            </a:p>
          </p:txBody>
        </p:sp>
        <p:sp>
          <p:nvSpPr>
            <p:cNvPr id="47" name="Rectangle 46"/>
            <p:cNvSpPr/>
            <p:nvPr/>
          </p:nvSpPr>
          <p:spPr>
            <a:xfrm>
              <a:off x="4221246" y="4797757"/>
              <a:ext cx="4383227" cy="216221"/>
            </a:xfrm>
            <a:prstGeom prst="rect">
              <a:avLst/>
            </a:prstGeom>
            <a:solidFill>
              <a:srgbClr val="008A3E"/>
            </a:solidFill>
            <a:ln w="19050">
              <a:solidFill>
                <a:srgbClr val="008A3E"/>
              </a:solidFill>
            </a:ln>
          </p:spPr>
          <p:style>
            <a:lnRef idx="2">
              <a:schemeClr val="accent1">
                <a:shade val="50000"/>
              </a:schemeClr>
            </a:lnRef>
            <a:fillRef idx="1">
              <a:schemeClr val="accent1"/>
            </a:fillRef>
            <a:effectRef idx="0">
              <a:schemeClr val="accent1"/>
            </a:effectRef>
            <a:fontRef idx="minor">
              <a:schemeClr val="lt1"/>
            </a:fontRef>
          </p:style>
          <p:txBody>
            <a:bodyPr lIns="108000" rIns="108000" anchor="ctr"/>
            <a:lstStyle/>
            <a:p>
              <a:pPr>
                <a:defRPr/>
              </a:pPr>
              <a:endParaRPr lang="en-US" sz="1200" dirty="0"/>
            </a:p>
          </p:txBody>
        </p:sp>
        <p:sp>
          <p:nvSpPr>
            <p:cNvPr id="48" name="Flowchart: Punched Tape 47"/>
            <p:cNvSpPr/>
            <p:nvPr/>
          </p:nvSpPr>
          <p:spPr>
            <a:xfrm rot="16200000">
              <a:off x="7142141" y="4867773"/>
              <a:ext cx="273456" cy="85728"/>
            </a:xfrm>
            <a:prstGeom prst="flowChartPunchedTap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426" name="TextBox 62"/>
            <p:cNvSpPr txBox="1">
              <a:spLocks noChangeArrowheads="1"/>
            </p:cNvSpPr>
            <p:nvPr/>
          </p:nvSpPr>
          <p:spPr bwMode="auto">
            <a:xfrm>
              <a:off x="7312249" y="4777888"/>
              <a:ext cx="1309688" cy="298095"/>
            </a:xfrm>
            <a:prstGeom prst="rect">
              <a:avLst/>
            </a:prstGeom>
            <a:noFill/>
            <a:ln w="9525">
              <a:noFill/>
              <a:miter lim="800000"/>
              <a:headEnd/>
              <a:tailEnd/>
            </a:ln>
          </p:spPr>
          <p:txBody>
            <a:bodyPr>
              <a:spAutoFit/>
            </a:bodyPr>
            <a:lstStyle/>
            <a:p>
              <a:pPr algn="r">
                <a:lnSpc>
                  <a:spcPts val="800"/>
                </a:lnSpc>
              </a:pPr>
              <a:r>
                <a:rPr lang="en-US" sz="900">
                  <a:solidFill>
                    <a:schemeClr val="bg1"/>
                  </a:solidFill>
                </a:rPr>
                <a:t>End of Support</a:t>
              </a:r>
              <a:br>
                <a:rPr lang="en-US" sz="900">
                  <a:solidFill>
                    <a:schemeClr val="bg1"/>
                  </a:solidFill>
                </a:rPr>
              </a:br>
              <a:r>
                <a:rPr lang="en-US" sz="900">
                  <a:solidFill>
                    <a:schemeClr val="bg1"/>
                  </a:solidFill>
                </a:rPr>
                <a:t>?</a:t>
              </a:r>
            </a:p>
          </p:txBody>
        </p:sp>
        <p:sp>
          <p:nvSpPr>
            <p:cNvPr id="16427" name="TextBox 65"/>
            <p:cNvSpPr txBox="1">
              <a:spLocks noChangeArrowheads="1"/>
            </p:cNvSpPr>
            <p:nvPr/>
          </p:nvSpPr>
          <p:spPr bwMode="auto">
            <a:xfrm>
              <a:off x="4572000" y="4589463"/>
              <a:ext cx="1941512" cy="207962"/>
            </a:xfrm>
            <a:prstGeom prst="rect">
              <a:avLst/>
            </a:prstGeom>
            <a:noFill/>
            <a:ln w="9525">
              <a:noFill/>
              <a:miter lim="800000"/>
              <a:headEnd/>
              <a:tailEnd/>
            </a:ln>
          </p:spPr>
          <p:txBody>
            <a:bodyPr>
              <a:spAutoFit/>
            </a:bodyPr>
            <a:lstStyle/>
            <a:p>
              <a:pPr>
                <a:lnSpc>
                  <a:spcPts val="900"/>
                </a:lnSpc>
              </a:pPr>
              <a:r>
                <a:rPr lang="en-US" sz="900"/>
                <a:t>End of Development – Q2’10</a:t>
              </a:r>
            </a:p>
          </p:txBody>
        </p:sp>
      </p:grpSp>
      <p:grpSp>
        <p:nvGrpSpPr>
          <p:cNvPr id="9" name="Group 84"/>
          <p:cNvGrpSpPr>
            <a:grpSpLocks/>
          </p:cNvGrpSpPr>
          <p:nvPr/>
        </p:nvGrpSpPr>
        <p:grpSpPr bwMode="auto">
          <a:xfrm>
            <a:off x="1611313" y="2636838"/>
            <a:ext cx="7007225" cy="501650"/>
            <a:chOff x="1611313" y="2636838"/>
            <a:chExt cx="7007225" cy="501723"/>
          </a:xfrm>
        </p:grpSpPr>
        <p:sp>
          <p:nvSpPr>
            <p:cNvPr id="53" name="Rectangle 52"/>
            <p:cNvSpPr/>
            <p:nvPr/>
          </p:nvSpPr>
          <p:spPr>
            <a:xfrm>
              <a:off x="1611313" y="2636838"/>
              <a:ext cx="2960687" cy="439801"/>
            </a:xfrm>
            <a:prstGeom prst="rect">
              <a:avLst/>
            </a:prstGeom>
            <a:solidFill>
              <a:srgbClr val="008A3E"/>
            </a:solidFill>
            <a:ln w="19050">
              <a:solidFill>
                <a:srgbClr val="008A3E"/>
              </a:solidFill>
            </a:ln>
          </p:spPr>
          <p:style>
            <a:lnRef idx="2">
              <a:schemeClr val="accent1">
                <a:shade val="50000"/>
              </a:schemeClr>
            </a:lnRef>
            <a:fillRef idx="1">
              <a:schemeClr val="accent1"/>
            </a:fillRef>
            <a:effectRef idx="0">
              <a:schemeClr val="accent1"/>
            </a:effectRef>
            <a:fontRef idx="minor">
              <a:schemeClr val="lt1"/>
            </a:fontRef>
          </p:style>
          <p:txBody>
            <a:bodyPr lIns="108000" rIns="108000" anchor="ctr"/>
            <a:lstStyle/>
            <a:p>
              <a:pPr>
                <a:defRPr/>
              </a:pPr>
              <a:r>
                <a:rPr lang="en-US" sz="1200" dirty="0"/>
                <a:t>XPA – Analytics Framework 2.1</a:t>
              </a:r>
            </a:p>
          </p:txBody>
        </p:sp>
        <p:sp>
          <p:nvSpPr>
            <p:cNvPr id="54" name="Rectangle 53"/>
            <p:cNvSpPr/>
            <p:nvPr/>
          </p:nvSpPr>
          <p:spPr>
            <a:xfrm>
              <a:off x="4211638" y="2860708"/>
              <a:ext cx="4392612" cy="215931"/>
            </a:xfrm>
            <a:prstGeom prst="rect">
              <a:avLst/>
            </a:prstGeom>
            <a:solidFill>
              <a:srgbClr val="008A3E"/>
            </a:solidFill>
            <a:ln w="19050">
              <a:solidFill>
                <a:srgbClr val="008A3E"/>
              </a:solidFill>
            </a:ln>
          </p:spPr>
          <p:style>
            <a:lnRef idx="2">
              <a:schemeClr val="accent1">
                <a:shade val="50000"/>
              </a:schemeClr>
            </a:lnRef>
            <a:fillRef idx="1">
              <a:schemeClr val="accent1"/>
            </a:fillRef>
            <a:effectRef idx="0">
              <a:schemeClr val="accent1"/>
            </a:effectRef>
            <a:fontRef idx="minor">
              <a:schemeClr val="lt1"/>
            </a:fontRef>
          </p:style>
          <p:txBody>
            <a:bodyPr lIns="108000" rIns="108000" anchor="ctr"/>
            <a:lstStyle/>
            <a:p>
              <a:pPr>
                <a:defRPr/>
              </a:pPr>
              <a:endParaRPr lang="en-US" sz="1200" dirty="0"/>
            </a:p>
          </p:txBody>
        </p:sp>
        <p:sp>
          <p:nvSpPr>
            <p:cNvPr id="55" name="Flowchart: Punched Tape 54"/>
            <p:cNvSpPr/>
            <p:nvPr/>
          </p:nvSpPr>
          <p:spPr>
            <a:xfrm rot="16200000">
              <a:off x="7142143" y="2932161"/>
              <a:ext cx="273090" cy="85725"/>
            </a:xfrm>
            <a:prstGeom prst="flowChartPunchedTap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421" name="TextBox 62"/>
            <p:cNvSpPr txBox="1">
              <a:spLocks noChangeArrowheads="1"/>
            </p:cNvSpPr>
            <p:nvPr/>
          </p:nvSpPr>
          <p:spPr bwMode="auto">
            <a:xfrm>
              <a:off x="7308850" y="2840466"/>
              <a:ext cx="1309688" cy="298095"/>
            </a:xfrm>
            <a:prstGeom prst="rect">
              <a:avLst/>
            </a:prstGeom>
            <a:noFill/>
            <a:ln w="9525">
              <a:noFill/>
              <a:miter lim="800000"/>
              <a:headEnd/>
              <a:tailEnd/>
            </a:ln>
          </p:spPr>
          <p:txBody>
            <a:bodyPr>
              <a:spAutoFit/>
            </a:bodyPr>
            <a:lstStyle/>
            <a:p>
              <a:pPr algn="r">
                <a:lnSpc>
                  <a:spcPts val="800"/>
                </a:lnSpc>
              </a:pPr>
              <a:r>
                <a:rPr lang="en-US" sz="900">
                  <a:solidFill>
                    <a:schemeClr val="bg1"/>
                  </a:solidFill>
                </a:rPr>
                <a:t>End of Support</a:t>
              </a:r>
              <a:br>
                <a:rPr lang="en-US" sz="900">
                  <a:solidFill>
                    <a:schemeClr val="bg1"/>
                  </a:solidFill>
                </a:rPr>
              </a:br>
              <a:r>
                <a:rPr lang="en-US" sz="900">
                  <a:solidFill>
                    <a:schemeClr val="bg1"/>
                  </a:solidFill>
                </a:rPr>
                <a:t>?</a:t>
              </a:r>
            </a:p>
          </p:txBody>
        </p:sp>
        <p:sp>
          <p:nvSpPr>
            <p:cNvPr id="16422" name="TextBox 65"/>
            <p:cNvSpPr txBox="1">
              <a:spLocks noChangeArrowheads="1"/>
            </p:cNvSpPr>
            <p:nvPr/>
          </p:nvSpPr>
          <p:spPr bwMode="auto">
            <a:xfrm>
              <a:off x="4572000" y="2652713"/>
              <a:ext cx="1941512" cy="207962"/>
            </a:xfrm>
            <a:prstGeom prst="rect">
              <a:avLst/>
            </a:prstGeom>
            <a:noFill/>
            <a:ln w="9525">
              <a:noFill/>
              <a:miter lim="800000"/>
              <a:headEnd/>
              <a:tailEnd/>
            </a:ln>
          </p:spPr>
          <p:txBody>
            <a:bodyPr>
              <a:spAutoFit/>
            </a:bodyPr>
            <a:lstStyle/>
            <a:p>
              <a:pPr>
                <a:lnSpc>
                  <a:spcPts val="900"/>
                </a:lnSpc>
              </a:pPr>
              <a:r>
                <a:rPr lang="en-US" sz="900"/>
                <a:t>End of Development – Q2’10</a:t>
              </a:r>
            </a:p>
          </p:txBody>
        </p:sp>
      </p:grpSp>
      <p:sp>
        <p:nvSpPr>
          <p:cNvPr id="63" name="Freeform 62"/>
          <p:cNvSpPr/>
          <p:nvPr/>
        </p:nvSpPr>
        <p:spPr>
          <a:xfrm>
            <a:off x="4419600" y="1979613"/>
            <a:ext cx="296863" cy="711200"/>
          </a:xfrm>
          <a:custGeom>
            <a:avLst/>
            <a:gdLst>
              <a:gd name="connsiteX0" fmla="*/ 0 w 526473"/>
              <a:gd name="connsiteY0" fmla="*/ 692727 h 692727"/>
              <a:gd name="connsiteX1" fmla="*/ 512618 w 526473"/>
              <a:gd name="connsiteY1" fmla="*/ 0 h 692727"/>
              <a:gd name="connsiteX2" fmla="*/ 526473 w 526473"/>
              <a:gd name="connsiteY2" fmla="*/ 13854 h 692727"/>
              <a:gd name="connsiteX0" fmla="*/ 0 w 526473"/>
              <a:gd name="connsiteY0" fmla="*/ 692727 h 692727"/>
              <a:gd name="connsiteX1" fmla="*/ 310573 w 526473"/>
              <a:gd name="connsiteY1" fmla="*/ 348961 h 692727"/>
              <a:gd name="connsiteX2" fmla="*/ 512618 w 526473"/>
              <a:gd name="connsiteY2" fmla="*/ 0 h 692727"/>
              <a:gd name="connsiteX3" fmla="*/ 526473 w 526473"/>
              <a:gd name="connsiteY3" fmla="*/ 13854 h 692727"/>
              <a:gd name="connsiteX0" fmla="*/ 0 w 526473"/>
              <a:gd name="connsiteY0" fmla="*/ 692727 h 692727"/>
              <a:gd name="connsiteX1" fmla="*/ 310573 w 526473"/>
              <a:gd name="connsiteY1" fmla="*/ 348961 h 692727"/>
              <a:gd name="connsiteX2" fmla="*/ 512618 w 526473"/>
              <a:gd name="connsiteY2" fmla="*/ 0 h 692727"/>
              <a:gd name="connsiteX3" fmla="*/ 526473 w 526473"/>
              <a:gd name="connsiteY3" fmla="*/ 13854 h 692727"/>
              <a:gd name="connsiteX0" fmla="*/ 0 w 526473"/>
              <a:gd name="connsiteY0" fmla="*/ 692727 h 692727"/>
              <a:gd name="connsiteX1" fmla="*/ 368733 w 526473"/>
              <a:gd name="connsiteY1" fmla="*/ 395527 h 692727"/>
              <a:gd name="connsiteX2" fmla="*/ 512618 w 526473"/>
              <a:gd name="connsiteY2" fmla="*/ 0 h 692727"/>
              <a:gd name="connsiteX3" fmla="*/ 526473 w 526473"/>
              <a:gd name="connsiteY3" fmla="*/ 13854 h 692727"/>
              <a:gd name="connsiteX0" fmla="*/ 0 w 526473"/>
              <a:gd name="connsiteY0" fmla="*/ 692727 h 692727"/>
              <a:gd name="connsiteX1" fmla="*/ 296725 w 526473"/>
              <a:gd name="connsiteY1" fmla="*/ 395527 h 692727"/>
              <a:gd name="connsiteX2" fmla="*/ 512618 w 526473"/>
              <a:gd name="connsiteY2" fmla="*/ 0 h 692727"/>
              <a:gd name="connsiteX3" fmla="*/ 526473 w 526473"/>
              <a:gd name="connsiteY3" fmla="*/ 13854 h 692727"/>
              <a:gd name="connsiteX0" fmla="*/ 0 w 526473"/>
              <a:gd name="connsiteY0" fmla="*/ 678873 h 678873"/>
              <a:gd name="connsiteX1" fmla="*/ 296725 w 526473"/>
              <a:gd name="connsiteY1" fmla="*/ 381673 h 678873"/>
              <a:gd name="connsiteX2" fmla="*/ 462034 w 526473"/>
              <a:gd name="connsiteY2" fmla="*/ 124769 h 678873"/>
              <a:gd name="connsiteX3" fmla="*/ 526473 w 526473"/>
              <a:gd name="connsiteY3" fmla="*/ 0 h 678873"/>
              <a:gd name="connsiteX0" fmla="*/ 0 w 526473"/>
              <a:gd name="connsiteY0" fmla="*/ 678873 h 689521"/>
              <a:gd name="connsiteX1" fmla="*/ 68793 w 526473"/>
              <a:gd name="connsiteY1" fmla="*/ 639988 h 689521"/>
              <a:gd name="connsiteX2" fmla="*/ 296725 w 526473"/>
              <a:gd name="connsiteY2" fmla="*/ 381673 h 689521"/>
              <a:gd name="connsiteX3" fmla="*/ 462034 w 526473"/>
              <a:gd name="connsiteY3" fmla="*/ 124769 h 689521"/>
              <a:gd name="connsiteX4" fmla="*/ 526473 w 526473"/>
              <a:gd name="connsiteY4" fmla="*/ 0 h 689521"/>
              <a:gd name="connsiteX0" fmla="*/ 0 w 526473"/>
              <a:gd name="connsiteY0" fmla="*/ 678873 h 678873"/>
              <a:gd name="connsiteX1" fmla="*/ 78188 w 526473"/>
              <a:gd name="connsiteY1" fmla="*/ 616025 h 678873"/>
              <a:gd name="connsiteX2" fmla="*/ 296725 w 526473"/>
              <a:gd name="connsiteY2" fmla="*/ 381673 h 678873"/>
              <a:gd name="connsiteX3" fmla="*/ 462034 w 526473"/>
              <a:gd name="connsiteY3" fmla="*/ 124769 h 678873"/>
              <a:gd name="connsiteX4" fmla="*/ 526473 w 526473"/>
              <a:gd name="connsiteY4" fmla="*/ 0 h 678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473" h="678873">
                <a:moveTo>
                  <a:pt x="0" y="678873"/>
                </a:moveTo>
                <a:cubicBezTo>
                  <a:pt x="3115" y="675887"/>
                  <a:pt x="28734" y="665558"/>
                  <a:pt x="78188" y="616025"/>
                </a:cubicBezTo>
                <a:cubicBezTo>
                  <a:pt x="127642" y="566492"/>
                  <a:pt x="232751" y="463549"/>
                  <a:pt x="296725" y="381673"/>
                </a:cubicBezTo>
                <a:cubicBezTo>
                  <a:pt x="360699" y="299797"/>
                  <a:pt x="426051" y="180620"/>
                  <a:pt x="462034" y="124769"/>
                </a:cubicBezTo>
                <a:lnTo>
                  <a:pt x="526473" y="0"/>
                </a:lnTo>
              </a:path>
            </a:pathLst>
          </a:custGeom>
          <a:ln w="28575">
            <a:solidFill>
              <a:schemeClr val="accent3"/>
            </a:solidFill>
            <a:tailEnd type="triangle" w="lg"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nvGrpSpPr>
          <p:cNvPr id="10" name="Group 90"/>
          <p:cNvGrpSpPr>
            <a:grpSpLocks/>
          </p:cNvGrpSpPr>
          <p:nvPr/>
        </p:nvGrpSpPr>
        <p:grpSpPr bwMode="auto">
          <a:xfrm>
            <a:off x="3276600" y="5083175"/>
            <a:ext cx="5327650" cy="273050"/>
            <a:chOff x="3276600" y="5083175"/>
            <a:chExt cx="5327650" cy="273050"/>
          </a:xfrm>
        </p:grpSpPr>
        <p:sp>
          <p:nvSpPr>
            <p:cNvPr id="79" name="Rectangle 78"/>
            <p:cNvSpPr/>
            <p:nvPr/>
          </p:nvSpPr>
          <p:spPr>
            <a:xfrm>
              <a:off x="4356100" y="5116513"/>
              <a:ext cx="4248150" cy="233362"/>
            </a:xfrm>
            <a:prstGeom prst="rect">
              <a:avLst/>
            </a:prstGeom>
            <a:solidFill>
              <a:schemeClr val="accent1">
                <a:lumMod val="75000"/>
              </a:schemeClr>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rIns="108000" anchor="ctr"/>
            <a:lstStyle/>
            <a:p>
              <a:pPr>
                <a:defRPr/>
              </a:pPr>
              <a:r>
                <a:rPr lang="en-US" sz="1200" dirty="0"/>
                <a:t>XPE/XPP 7.5</a:t>
              </a:r>
            </a:p>
          </p:txBody>
        </p:sp>
        <p:sp>
          <p:nvSpPr>
            <p:cNvPr id="80" name="Flowchart: Punched Tape 79"/>
            <p:cNvSpPr/>
            <p:nvPr/>
          </p:nvSpPr>
          <p:spPr>
            <a:xfrm rot="16200000">
              <a:off x="7142163" y="5176837"/>
              <a:ext cx="273050" cy="85725"/>
            </a:xfrm>
            <a:prstGeom prst="flowChartPunchedTap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 name="Rectangle 65"/>
            <p:cNvSpPr/>
            <p:nvPr/>
          </p:nvSpPr>
          <p:spPr>
            <a:xfrm>
              <a:off x="3276600" y="5116513"/>
              <a:ext cx="1068388" cy="233362"/>
            </a:xfrm>
            <a:prstGeom prst="rect">
              <a:avLst/>
            </a:prstGeom>
            <a:solidFill>
              <a:schemeClr val="accent1">
                <a:lumMod val="60000"/>
                <a:lumOff val="4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lnSpc>
                  <a:spcPts val="800"/>
                </a:lnSpc>
                <a:defRPr/>
              </a:pPr>
              <a:r>
                <a:rPr lang="en-US" sz="900" dirty="0">
                  <a:solidFill>
                    <a:schemeClr val="tx1"/>
                  </a:solidFill>
                </a:rPr>
                <a:t>XPE/XPP 7.5 Beta</a:t>
              </a:r>
            </a:p>
          </p:txBody>
        </p:sp>
      </p:grpSp>
      <p:grpSp>
        <p:nvGrpSpPr>
          <p:cNvPr id="11" name="Group 92"/>
          <p:cNvGrpSpPr>
            <a:grpSpLocks/>
          </p:cNvGrpSpPr>
          <p:nvPr/>
        </p:nvGrpSpPr>
        <p:grpSpPr bwMode="auto">
          <a:xfrm>
            <a:off x="3276600" y="3716338"/>
            <a:ext cx="5327650" cy="273050"/>
            <a:chOff x="3276600" y="3716338"/>
            <a:chExt cx="5327650" cy="273050"/>
          </a:xfrm>
        </p:grpSpPr>
        <p:grpSp>
          <p:nvGrpSpPr>
            <p:cNvPr id="16411" name="Group 88"/>
            <p:cNvGrpSpPr>
              <a:grpSpLocks/>
            </p:cNvGrpSpPr>
            <p:nvPr/>
          </p:nvGrpSpPr>
          <p:grpSpPr bwMode="auto">
            <a:xfrm>
              <a:off x="4356100" y="3716338"/>
              <a:ext cx="4248150" cy="273050"/>
              <a:chOff x="4356100" y="3716338"/>
              <a:chExt cx="4248150" cy="273050"/>
            </a:xfrm>
          </p:grpSpPr>
          <p:sp>
            <p:nvSpPr>
              <p:cNvPr id="50" name="Rectangle 49"/>
              <p:cNvSpPr/>
              <p:nvPr/>
            </p:nvSpPr>
            <p:spPr>
              <a:xfrm>
                <a:off x="4356100" y="3740150"/>
                <a:ext cx="4248150" cy="231775"/>
              </a:xfrm>
              <a:prstGeom prst="rect">
                <a:avLst/>
              </a:prstGeom>
              <a:solidFill>
                <a:schemeClr val="accent2">
                  <a:lumMod val="75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rIns="108000" anchor="ctr"/>
              <a:lstStyle/>
              <a:p>
                <a:pPr>
                  <a:defRPr/>
                </a:pPr>
                <a:r>
                  <a:rPr lang="en-US" sz="1200" dirty="0"/>
                  <a:t>MIP 2.0</a:t>
                </a:r>
              </a:p>
            </p:txBody>
          </p:sp>
          <p:sp>
            <p:nvSpPr>
              <p:cNvPr id="60" name="Flowchart: Punched Tape 59"/>
              <p:cNvSpPr/>
              <p:nvPr/>
            </p:nvSpPr>
            <p:spPr>
              <a:xfrm rot="16200000">
                <a:off x="7142163" y="3810000"/>
                <a:ext cx="273050" cy="85725"/>
              </a:xfrm>
              <a:prstGeom prst="flowChartPunchedTap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67" name="Rectangle 66"/>
            <p:cNvSpPr/>
            <p:nvPr/>
          </p:nvSpPr>
          <p:spPr>
            <a:xfrm>
              <a:off x="3276600" y="3740150"/>
              <a:ext cx="1068388" cy="231775"/>
            </a:xfrm>
            <a:prstGeom prst="rect">
              <a:avLst/>
            </a:prstGeom>
            <a:solidFill>
              <a:schemeClr val="accent2"/>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08000" rIns="108000" anchor="ctr"/>
            <a:lstStyle/>
            <a:p>
              <a:pPr>
                <a:defRPr/>
              </a:pPr>
              <a:r>
                <a:rPr lang="en-US" sz="1200" dirty="0"/>
                <a:t>MIP 1.0</a:t>
              </a:r>
            </a:p>
          </p:txBody>
        </p:sp>
      </p:grpSp>
      <p:sp>
        <p:nvSpPr>
          <p:cNvPr id="61" name="Freeform 60"/>
          <p:cNvSpPr/>
          <p:nvPr/>
        </p:nvSpPr>
        <p:spPr>
          <a:xfrm>
            <a:off x="2152650" y="1979613"/>
            <a:ext cx="403225" cy="711200"/>
          </a:xfrm>
          <a:custGeom>
            <a:avLst/>
            <a:gdLst>
              <a:gd name="connsiteX0" fmla="*/ 0 w 526473"/>
              <a:gd name="connsiteY0" fmla="*/ 692727 h 692727"/>
              <a:gd name="connsiteX1" fmla="*/ 512618 w 526473"/>
              <a:gd name="connsiteY1" fmla="*/ 0 h 692727"/>
              <a:gd name="connsiteX2" fmla="*/ 526473 w 526473"/>
              <a:gd name="connsiteY2" fmla="*/ 13854 h 692727"/>
              <a:gd name="connsiteX0" fmla="*/ 0 w 526473"/>
              <a:gd name="connsiteY0" fmla="*/ 692727 h 692727"/>
              <a:gd name="connsiteX1" fmla="*/ 310573 w 526473"/>
              <a:gd name="connsiteY1" fmla="*/ 348961 h 692727"/>
              <a:gd name="connsiteX2" fmla="*/ 512618 w 526473"/>
              <a:gd name="connsiteY2" fmla="*/ 0 h 692727"/>
              <a:gd name="connsiteX3" fmla="*/ 526473 w 526473"/>
              <a:gd name="connsiteY3" fmla="*/ 13854 h 692727"/>
              <a:gd name="connsiteX0" fmla="*/ 0 w 526473"/>
              <a:gd name="connsiteY0" fmla="*/ 692727 h 692727"/>
              <a:gd name="connsiteX1" fmla="*/ 310573 w 526473"/>
              <a:gd name="connsiteY1" fmla="*/ 348961 h 692727"/>
              <a:gd name="connsiteX2" fmla="*/ 512618 w 526473"/>
              <a:gd name="connsiteY2" fmla="*/ 0 h 692727"/>
              <a:gd name="connsiteX3" fmla="*/ 526473 w 526473"/>
              <a:gd name="connsiteY3" fmla="*/ 13854 h 692727"/>
              <a:gd name="connsiteX0" fmla="*/ 0 w 526473"/>
              <a:gd name="connsiteY0" fmla="*/ 692727 h 692727"/>
              <a:gd name="connsiteX1" fmla="*/ 368733 w 526473"/>
              <a:gd name="connsiteY1" fmla="*/ 395527 h 692727"/>
              <a:gd name="connsiteX2" fmla="*/ 512618 w 526473"/>
              <a:gd name="connsiteY2" fmla="*/ 0 h 692727"/>
              <a:gd name="connsiteX3" fmla="*/ 526473 w 526473"/>
              <a:gd name="connsiteY3" fmla="*/ 13854 h 692727"/>
              <a:gd name="connsiteX0" fmla="*/ 0 w 526473"/>
              <a:gd name="connsiteY0" fmla="*/ 692727 h 692727"/>
              <a:gd name="connsiteX1" fmla="*/ 296725 w 526473"/>
              <a:gd name="connsiteY1" fmla="*/ 395527 h 692727"/>
              <a:gd name="connsiteX2" fmla="*/ 512618 w 526473"/>
              <a:gd name="connsiteY2" fmla="*/ 0 h 692727"/>
              <a:gd name="connsiteX3" fmla="*/ 526473 w 526473"/>
              <a:gd name="connsiteY3" fmla="*/ 13854 h 692727"/>
              <a:gd name="connsiteX0" fmla="*/ 0 w 526473"/>
              <a:gd name="connsiteY0" fmla="*/ 678873 h 678873"/>
              <a:gd name="connsiteX1" fmla="*/ 296725 w 526473"/>
              <a:gd name="connsiteY1" fmla="*/ 381673 h 678873"/>
              <a:gd name="connsiteX2" fmla="*/ 462034 w 526473"/>
              <a:gd name="connsiteY2" fmla="*/ 124769 h 678873"/>
              <a:gd name="connsiteX3" fmla="*/ 526473 w 526473"/>
              <a:gd name="connsiteY3" fmla="*/ 0 h 678873"/>
              <a:gd name="connsiteX0" fmla="*/ 0 w 526473"/>
              <a:gd name="connsiteY0" fmla="*/ 678873 h 689521"/>
              <a:gd name="connsiteX1" fmla="*/ 68793 w 526473"/>
              <a:gd name="connsiteY1" fmla="*/ 639988 h 689521"/>
              <a:gd name="connsiteX2" fmla="*/ 296725 w 526473"/>
              <a:gd name="connsiteY2" fmla="*/ 381673 h 689521"/>
              <a:gd name="connsiteX3" fmla="*/ 462034 w 526473"/>
              <a:gd name="connsiteY3" fmla="*/ 124769 h 689521"/>
              <a:gd name="connsiteX4" fmla="*/ 526473 w 526473"/>
              <a:gd name="connsiteY4" fmla="*/ 0 h 689521"/>
              <a:gd name="connsiteX0" fmla="*/ 0 w 526473"/>
              <a:gd name="connsiteY0" fmla="*/ 678873 h 678873"/>
              <a:gd name="connsiteX1" fmla="*/ 78188 w 526473"/>
              <a:gd name="connsiteY1" fmla="*/ 616025 h 678873"/>
              <a:gd name="connsiteX2" fmla="*/ 296725 w 526473"/>
              <a:gd name="connsiteY2" fmla="*/ 381673 h 678873"/>
              <a:gd name="connsiteX3" fmla="*/ 462034 w 526473"/>
              <a:gd name="connsiteY3" fmla="*/ 124769 h 678873"/>
              <a:gd name="connsiteX4" fmla="*/ 526473 w 526473"/>
              <a:gd name="connsiteY4" fmla="*/ 0 h 678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473" h="678873">
                <a:moveTo>
                  <a:pt x="0" y="678873"/>
                </a:moveTo>
                <a:cubicBezTo>
                  <a:pt x="3115" y="675887"/>
                  <a:pt x="28734" y="665558"/>
                  <a:pt x="78188" y="616025"/>
                </a:cubicBezTo>
                <a:cubicBezTo>
                  <a:pt x="127642" y="566492"/>
                  <a:pt x="232751" y="463549"/>
                  <a:pt x="296725" y="381673"/>
                </a:cubicBezTo>
                <a:cubicBezTo>
                  <a:pt x="360699" y="299797"/>
                  <a:pt x="426051" y="180620"/>
                  <a:pt x="462034" y="124769"/>
                </a:cubicBezTo>
                <a:lnTo>
                  <a:pt x="526473" y="0"/>
                </a:lnTo>
              </a:path>
            </a:pathLst>
          </a:custGeom>
          <a:ln w="28575">
            <a:solidFill>
              <a:schemeClr val="accent3"/>
            </a:solidFill>
            <a:tailEnd type="triangle" w="lg"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nvGrpSpPr>
          <p:cNvPr id="13" name="Group 86"/>
          <p:cNvGrpSpPr>
            <a:grpSpLocks/>
          </p:cNvGrpSpPr>
          <p:nvPr/>
        </p:nvGrpSpPr>
        <p:grpSpPr bwMode="auto">
          <a:xfrm>
            <a:off x="1611313" y="4005263"/>
            <a:ext cx="6805612" cy="493712"/>
            <a:chOff x="1611313" y="4005263"/>
            <a:chExt cx="6805612" cy="493712"/>
          </a:xfrm>
        </p:grpSpPr>
        <p:sp>
          <p:nvSpPr>
            <p:cNvPr id="65" name="Rectangle 64"/>
            <p:cNvSpPr/>
            <p:nvPr/>
          </p:nvSpPr>
          <p:spPr>
            <a:xfrm>
              <a:off x="1611313" y="4021138"/>
              <a:ext cx="846137" cy="238125"/>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p>
          </p:txBody>
        </p:sp>
        <p:sp>
          <p:nvSpPr>
            <p:cNvPr id="49" name="Rectangle 48"/>
            <p:cNvSpPr/>
            <p:nvPr/>
          </p:nvSpPr>
          <p:spPr>
            <a:xfrm>
              <a:off x="1612900" y="4197350"/>
              <a:ext cx="6773863" cy="238125"/>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200" dirty="0"/>
                <a:t>Milestone SDK</a:t>
              </a:r>
            </a:p>
          </p:txBody>
        </p:sp>
        <p:sp>
          <p:nvSpPr>
            <p:cNvPr id="58" name="Flowchart: Punched Tape 57"/>
            <p:cNvSpPr/>
            <p:nvPr/>
          </p:nvSpPr>
          <p:spPr>
            <a:xfrm rot="16200000">
              <a:off x="7134225" y="4267200"/>
              <a:ext cx="288925" cy="85725"/>
            </a:xfrm>
            <a:prstGeom prst="flowChartPunchedTap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409" name="TextBox 62"/>
            <p:cNvSpPr txBox="1">
              <a:spLocks noChangeArrowheads="1"/>
            </p:cNvSpPr>
            <p:nvPr/>
          </p:nvSpPr>
          <p:spPr bwMode="auto">
            <a:xfrm>
              <a:off x="7107238" y="4151313"/>
              <a:ext cx="1309687" cy="347662"/>
            </a:xfrm>
            <a:prstGeom prst="rect">
              <a:avLst/>
            </a:prstGeom>
            <a:noFill/>
            <a:ln w="9525">
              <a:noFill/>
              <a:miter lim="800000"/>
              <a:headEnd/>
              <a:tailEnd/>
            </a:ln>
          </p:spPr>
          <p:txBody>
            <a:bodyPr>
              <a:spAutoFit/>
            </a:bodyPr>
            <a:lstStyle/>
            <a:p>
              <a:pPr algn="r">
                <a:lnSpc>
                  <a:spcPts val="1000"/>
                </a:lnSpc>
              </a:pPr>
              <a:r>
                <a:rPr lang="en-US" sz="900">
                  <a:solidFill>
                    <a:schemeClr val="bg1"/>
                  </a:solidFill>
                </a:rPr>
                <a:t>End of Support</a:t>
              </a:r>
              <a:br>
                <a:rPr lang="en-US" sz="900">
                  <a:solidFill>
                    <a:schemeClr val="bg1"/>
                  </a:solidFill>
                </a:rPr>
              </a:br>
              <a:r>
                <a:rPr lang="en-US" sz="900">
                  <a:solidFill>
                    <a:schemeClr val="bg1"/>
                  </a:solidFill>
                </a:rPr>
                <a:t>Q4’12</a:t>
              </a:r>
            </a:p>
          </p:txBody>
        </p:sp>
        <p:sp>
          <p:nvSpPr>
            <p:cNvPr id="16410" name="TextBox 65"/>
            <p:cNvSpPr txBox="1">
              <a:spLocks noChangeArrowheads="1"/>
            </p:cNvSpPr>
            <p:nvPr/>
          </p:nvSpPr>
          <p:spPr bwMode="auto">
            <a:xfrm>
              <a:off x="2198439" y="4005263"/>
              <a:ext cx="1941513" cy="207962"/>
            </a:xfrm>
            <a:prstGeom prst="rect">
              <a:avLst/>
            </a:prstGeom>
            <a:noFill/>
            <a:ln w="9525">
              <a:noFill/>
              <a:miter lim="800000"/>
              <a:headEnd/>
              <a:tailEnd/>
            </a:ln>
          </p:spPr>
          <p:txBody>
            <a:bodyPr>
              <a:spAutoFit/>
            </a:bodyPr>
            <a:lstStyle/>
            <a:p>
              <a:pPr algn="r">
                <a:lnSpc>
                  <a:spcPts val="900"/>
                </a:lnSpc>
              </a:pPr>
              <a:r>
                <a:rPr lang="en-US" sz="900"/>
                <a:t>End of Development – Q1’10</a:t>
              </a:r>
            </a:p>
          </p:txBody>
        </p:sp>
      </p:grpSp>
      <p:sp>
        <p:nvSpPr>
          <p:cNvPr id="64" name="Freeform 63"/>
          <p:cNvSpPr/>
          <p:nvPr/>
        </p:nvSpPr>
        <p:spPr>
          <a:xfrm>
            <a:off x="4168775" y="3943350"/>
            <a:ext cx="296863" cy="709613"/>
          </a:xfrm>
          <a:custGeom>
            <a:avLst/>
            <a:gdLst>
              <a:gd name="connsiteX0" fmla="*/ 0 w 526473"/>
              <a:gd name="connsiteY0" fmla="*/ 692727 h 692727"/>
              <a:gd name="connsiteX1" fmla="*/ 512618 w 526473"/>
              <a:gd name="connsiteY1" fmla="*/ 0 h 692727"/>
              <a:gd name="connsiteX2" fmla="*/ 526473 w 526473"/>
              <a:gd name="connsiteY2" fmla="*/ 13854 h 692727"/>
              <a:gd name="connsiteX0" fmla="*/ 0 w 526473"/>
              <a:gd name="connsiteY0" fmla="*/ 692727 h 692727"/>
              <a:gd name="connsiteX1" fmla="*/ 310573 w 526473"/>
              <a:gd name="connsiteY1" fmla="*/ 348961 h 692727"/>
              <a:gd name="connsiteX2" fmla="*/ 512618 w 526473"/>
              <a:gd name="connsiteY2" fmla="*/ 0 h 692727"/>
              <a:gd name="connsiteX3" fmla="*/ 526473 w 526473"/>
              <a:gd name="connsiteY3" fmla="*/ 13854 h 692727"/>
              <a:gd name="connsiteX0" fmla="*/ 0 w 526473"/>
              <a:gd name="connsiteY0" fmla="*/ 692727 h 692727"/>
              <a:gd name="connsiteX1" fmla="*/ 310573 w 526473"/>
              <a:gd name="connsiteY1" fmla="*/ 348961 h 692727"/>
              <a:gd name="connsiteX2" fmla="*/ 512618 w 526473"/>
              <a:gd name="connsiteY2" fmla="*/ 0 h 692727"/>
              <a:gd name="connsiteX3" fmla="*/ 526473 w 526473"/>
              <a:gd name="connsiteY3" fmla="*/ 13854 h 692727"/>
              <a:gd name="connsiteX0" fmla="*/ 0 w 526473"/>
              <a:gd name="connsiteY0" fmla="*/ 692727 h 692727"/>
              <a:gd name="connsiteX1" fmla="*/ 368733 w 526473"/>
              <a:gd name="connsiteY1" fmla="*/ 395527 h 692727"/>
              <a:gd name="connsiteX2" fmla="*/ 512618 w 526473"/>
              <a:gd name="connsiteY2" fmla="*/ 0 h 692727"/>
              <a:gd name="connsiteX3" fmla="*/ 526473 w 526473"/>
              <a:gd name="connsiteY3" fmla="*/ 13854 h 692727"/>
              <a:gd name="connsiteX0" fmla="*/ 0 w 526473"/>
              <a:gd name="connsiteY0" fmla="*/ 692727 h 692727"/>
              <a:gd name="connsiteX1" fmla="*/ 296725 w 526473"/>
              <a:gd name="connsiteY1" fmla="*/ 395527 h 692727"/>
              <a:gd name="connsiteX2" fmla="*/ 512618 w 526473"/>
              <a:gd name="connsiteY2" fmla="*/ 0 h 692727"/>
              <a:gd name="connsiteX3" fmla="*/ 526473 w 526473"/>
              <a:gd name="connsiteY3" fmla="*/ 13854 h 692727"/>
              <a:gd name="connsiteX0" fmla="*/ 0 w 526473"/>
              <a:gd name="connsiteY0" fmla="*/ 678873 h 678873"/>
              <a:gd name="connsiteX1" fmla="*/ 296725 w 526473"/>
              <a:gd name="connsiteY1" fmla="*/ 381673 h 678873"/>
              <a:gd name="connsiteX2" fmla="*/ 462034 w 526473"/>
              <a:gd name="connsiteY2" fmla="*/ 124769 h 678873"/>
              <a:gd name="connsiteX3" fmla="*/ 526473 w 526473"/>
              <a:gd name="connsiteY3" fmla="*/ 0 h 678873"/>
              <a:gd name="connsiteX0" fmla="*/ 0 w 526473"/>
              <a:gd name="connsiteY0" fmla="*/ 678873 h 689521"/>
              <a:gd name="connsiteX1" fmla="*/ 68793 w 526473"/>
              <a:gd name="connsiteY1" fmla="*/ 639988 h 689521"/>
              <a:gd name="connsiteX2" fmla="*/ 296725 w 526473"/>
              <a:gd name="connsiteY2" fmla="*/ 381673 h 689521"/>
              <a:gd name="connsiteX3" fmla="*/ 462034 w 526473"/>
              <a:gd name="connsiteY3" fmla="*/ 124769 h 689521"/>
              <a:gd name="connsiteX4" fmla="*/ 526473 w 526473"/>
              <a:gd name="connsiteY4" fmla="*/ 0 h 689521"/>
              <a:gd name="connsiteX0" fmla="*/ 0 w 526473"/>
              <a:gd name="connsiteY0" fmla="*/ 678873 h 678873"/>
              <a:gd name="connsiteX1" fmla="*/ 78188 w 526473"/>
              <a:gd name="connsiteY1" fmla="*/ 616025 h 678873"/>
              <a:gd name="connsiteX2" fmla="*/ 296725 w 526473"/>
              <a:gd name="connsiteY2" fmla="*/ 381673 h 678873"/>
              <a:gd name="connsiteX3" fmla="*/ 462034 w 526473"/>
              <a:gd name="connsiteY3" fmla="*/ 124769 h 678873"/>
              <a:gd name="connsiteX4" fmla="*/ 526473 w 526473"/>
              <a:gd name="connsiteY4" fmla="*/ 0 h 678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473" h="678873">
                <a:moveTo>
                  <a:pt x="0" y="678873"/>
                </a:moveTo>
                <a:cubicBezTo>
                  <a:pt x="3115" y="675887"/>
                  <a:pt x="28734" y="665558"/>
                  <a:pt x="78188" y="616025"/>
                </a:cubicBezTo>
                <a:cubicBezTo>
                  <a:pt x="127642" y="566492"/>
                  <a:pt x="232751" y="463549"/>
                  <a:pt x="296725" y="381673"/>
                </a:cubicBezTo>
                <a:cubicBezTo>
                  <a:pt x="360699" y="299797"/>
                  <a:pt x="426051" y="180620"/>
                  <a:pt x="462034" y="124769"/>
                </a:cubicBezTo>
                <a:lnTo>
                  <a:pt x="526473" y="0"/>
                </a:lnTo>
              </a:path>
            </a:pathLst>
          </a:custGeom>
          <a:ln w="28575">
            <a:solidFill>
              <a:schemeClr val="accent3"/>
            </a:solidFill>
            <a:tailEnd type="triangle" w="lg"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75" name="Freeform 74"/>
          <p:cNvSpPr/>
          <p:nvPr/>
        </p:nvSpPr>
        <p:spPr>
          <a:xfrm>
            <a:off x="3014663" y="3908425"/>
            <a:ext cx="330200" cy="744538"/>
          </a:xfrm>
          <a:custGeom>
            <a:avLst/>
            <a:gdLst>
              <a:gd name="connsiteX0" fmla="*/ 0 w 526473"/>
              <a:gd name="connsiteY0" fmla="*/ 692727 h 692727"/>
              <a:gd name="connsiteX1" fmla="*/ 512618 w 526473"/>
              <a:gd name="connsiteY1" fmla="*/ 0 h 692727"/>
              <a:gd name="connsiteX2" fmla="*/ 526473 w 526473"/>
              <a:gd name="connsiteY2" fmla="*/ 13854 h 692727"/>
              <a:gd name="connsiteX0" fmla="*/ 0 w 526473"/>
              <a:gd name="connsiteY0" fmla="*/ 692727 h 692727"/>
              <a:gd name="connsiteX1" fmla="*/ 310573 w 526473"/>
              <a:gd name="connsiteY1" fmla="*/ 348961 h 692727"/>
              <a:gd name="connsiteX2" fmla="*/ 512618 w 526473"/>
              <a:gd name="connsiteY2" fmla="*/ 0 h 692727"/>
              <a:gd name="connsiteX3" fmla="*/ 526473 w 526473"/>
              <a:gd name="connsiteY3" fmla="*/ 13854 h 692727"/>
              <a:gd name="connsiteX0" fmla="*/ 0 w 526473"/>
              <a:gd name="connsiteY0" fmla="*/ 692727 h 692727"/>
              <a:gd name="connsiteX1" fmla="*/ 310573 w 526473"/>
              <a:gd name="connsiteY1" fmla="*/ 348961 h 692727"/>
              <a:gd name="connsiteX2" fmla="*/ 512618 w 526473"/>
              <a:gd name="connsiteY2" fmla="*/ 0 h 692727"/>
              <a:gd name="connsiteX3" fmla="*/ 526473 w 526473"/>
              <a:gd name="connsiteY3" fmla="*/ 13854 h 692727"/>
              <a:gd name="connsiteX0" fmla="*/ 0 w 526473"/>
              <a:gd name="connsiteY0" fmla="*/ 692727 h 692727"/>
              <a:gd name="connsiteX1" fmla="*/ 368733 w 526473"/>
              <a:gd name="connsiteY1" fmla="*/ 395527 h 692727"/>
              <a:gd name="connsiteX2" fmla="*/ 512618 w 526473"/>
              <a:gd name="connsiteY2" fmla="*/ 0 h 692727"/>
              <a:gd name="connsiteX3" fmla="*/ 526473 w 526473"/>
              <a:gd name="connsiteY3" fmla="*/ 13854 h 692727"/>
              <a:gd name="connsiteX0" fmla="*/ 0 w 526473"/>
              <a:gd name="connsiteY0" fmla="*/ 692727 h 692727"/>
              <a:gd name="connsiteX1" fmla="*/ 296725 w 526473"/>
              <a:gd name="connsiteY1" fmla="*/ 395527 h 692727"/>
              <a:gd name="connsiteX2" fmla="*/ 512618 w 526473"/>
              <a:gd name="connsiteY2" fmla="*/ 0 h 692727"/>
              <a:gd name="connsiteX3" fmla="*/ 526473 w 526473"/>
              <a:gd name="connsiteY3" fmla="*/ 13854 h 692727"/>
              <a:gd name="connsiteX0" fmla="*/ 0 w 526473"/>
              <a:gd name="connsiteY0" fmla="*/ 678873 h 678873"/>
              <a:gd name="connsiteX1" fmla="*/ 296725 w 526473"/>
              <a:gd name="connsiteY1" fmla="*/ 381673 h 678873"/>
              <a:gd name="connsiteX2" fmla="*/ 462034 w 526473"/>
              <a:gd name="connsiteY2" fmla="*/ 124769 h 678873"/>
              <a:gd name="connsiteX3" fmla="*/ 526473 w 526473"/>
              <a:gd name="connsiteY3" fmla="*/ 0 h 678873"/>
              <a:gd name="connsiteX0" fmla="*/ 0 w 526473"/>
              <a:gd name="connsiteY0" fmla="*/ 678873 h 689521"/>
              <a:gd name="connsiteX1" fmla="*/ 68793 w 526473"/>
              <a:gd name="connsiteY1" fmla="*/ 639988 h 689521"/>
              <a:gd name="connsiteX2" fmla="*/ 296725 w 526473"/>
              <a:gd name="connsiteY2" fmla="*/ 381673 h 689521"/>
              <a:gd name="connsiteX3" fmla="*/ 462034 w 526473"/>
              <a:gd name="connsiteY3" fmla="*/ 124769 h 689521"/>
              <a:gd name="connsiteX4" fmla="*/ 526473 w 526473"/>
              <a:gd name="connsiteY4" fmla="*/ 0 h 689521"/>
              <a:gd name="connsiteX0" fmla="*/ 0 w 526473"/>
              <a:gd name="connsiteY0" fmla="*/ 678873 h 678873"/>
              <a:gd name="connsiteX1" fmla="*/ 78188 w 526473"/>
              <a:gd name="connsiteY1" fmla="*/ 616025 h 678873"/>
              <a:gd name="connsiteX2" fmla="*/ 296725 w 526473"/>
              <a:gd name="connsiteY2" fmla="*/ 381673 h 678873"/>
              <a:gd name="connsiteX3" fmla="*/ 462034 w 526473"/>
              <a:gd name="connsiteY3" fmla="*/ 124769 h 678873"/>
              <a:gd name="connsiteX4" fmla="*/ 526473 w 526473"/>
              <a:gd name="connsiteY4" fmla="*/ 0 h 678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473" h="678873">
                <a:moveTo>
                  <a:pt x="0" y="678873"/>
                </a:moveTo>
                <a:cubicBezTo>
                  <a:pt x="3115" y="675887"/>
                  <a:pt x="28734" y="665558"/>
                  <a:pt x="78188" y="616025"/>
                </a:cubicBezTo>
                <a:cubicBezTo>
                  <a:pt x="127642" y="566492"/>
                  <a:pt x="232751" y="463549"/>
                  <a:pt x="296725" y="381673"/>
                </a:cubicBezTo>
                <a:cubicBezTo>
                  <a:pt x="360699" y="299797"/>
                  <a:pt x="426051" y="180620"/>
                  <a:pt x="462034" y="124769"/>
                </a:cubicBezTo>
                <a:lnTo>
                  <a:pt x="526473" y="0"/>
                </a:lnTo>
              </a:path>
            </a:pathLst>
          </a:custGeom>
          <a:ln w="28575">
            <a:solidFill>
              <a:schemeClr val="accent3"/>
            </a:solidFill>
            <a:tailEnd type="triangle" w="lg"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000"/>
                                        <p:tgtEl>
                                          <p:spTgt spid="1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0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2000"/>
                                        <p:tgtEl>
                                          <p:spTgt spid="9"/>
                                        </p:tgtEl>
                                      </p:cBhvr>
                                    </p:animEffect>
                                  </p:childTnLst>
                                </p:cTn>
                              </p:par>
                            </p:childTnLst>
                          </p:cTn>
                        </p:par>
                        <p:par>
                          <p:cTn id="19" fill="hold" nodeType="afterGroup">
                            <p:stCondLst>
                              <p:cond delay="2000"/>
                            </p:stCondLst>
                            <p:childTnLst>
                              <p:par>
                                <p:cTn id="20" presetID="22" presetClass="entr" presetSubtype="4" fill="hold"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down)">
                                      <p:cBhvr>
                                        <p:cTn id="22" dur="500"/>
                                        <p:tgtEl>
                                          <p:spTgt spid="61"/>
                                        </p:tgtEl>
                                      </p:cBhvr>
                                    </p:animEffect>
                                  </p:childTnLst>
                                </p:cTn>
                              </p:par>
                              <p:par>
                                <p:cTn id="23" presetID="22" presetClass="entr" presetSubtype="4" fill="hold" nodeType="withEffect">
                                  <p:stCondLst>
                                    <p:cond delay="0"/>
                                  </p:stCondLst>
                                  <p:childTnLst>
                                    <p:set>
                                      <p:cBhvr>
                                        <p:cTn id="24" dur="1" fill="hold">
                                          <p:stCondLst>
                                            <p:cond delay="0"/>
                                          </p:stCondLst>
                                        </p:cTn>
                                        <p:tgtEl>
                                          <p:spTgt spid="63"/>
                                        </p:tgtEl>
                                        <p:attrNameLst>
                                          <p:attrName>style.visibility</p:attrName>
                                        </p:attrNameLst>
                                      </p:cBhvr>
                                      <p:to>
                                        <p:strVal val="visible"/>
                                      </p:to>
                                    </p:set>
                                    <p:animEffect transition="in" filter="wipe(down)">
                                      <p:cBhvr>
                                        <p:cTn id="25" dur="500"/>
                                        <p:tgtEl>
                                          <p:spTgt spid="63"/>
                                        </p:tgtEl>
                                      </p:cBhvr>
                                    </p:animEffect>
                                  </p:childTnLst>
                                </p:cTn>
                              </p:par>
                              <p:par>
                                <p:cTn id="26" presetID="22" presetClass="entr" presetSubtype="4" fill="hold" nodeType="withEffect">
                                  <p:stCondLst>
                                    <p:cond delay="0"/>
                                  </p:stCondLst>
                                  <p:childTnLst>
                                    <p:set>
                                      <p:cBhvr>
                                        <p:cTn id="27" dur="1" fill="hold">
                                          <p:stCondLst>
                                            <p:cond delay="0"/>
                                          </p:stCondLst>
                                        </p:cTn>
                                        <p:tgtEl>
                                          <p:spTgt spid="75"/>
                                        </p:tgtEl>
                                        <p:attrNameLst>
                                          <p:attrName>style.visibility</p:attrName>
                                        </p:attrNameLst>
                                      </p:cBhvr>
                                      <p:to>
                                        <p:strVal val="visible"/>
                                      </p:to>
                                    </p:set>
                                    <p:animEffect transition="in" filter="wipe(down)">
                                      <p:cBhvr>
                                        <p:cTn id="28" dur="500"/>
                                        <p:tgtEl>
                                          <p:spTgt spid="75"/>
                                        </p:tgtEl>
                                      </p:cBhvr>
                                    </p:animEffect>
                                  </p:childTnLst>
                                </p:cTn>
                              </p:par>
                              <p:par>
                                <p:cTn id="29" presetID="22" presetClass="entr" presetSubtype="4" fill="hold" nodeType="with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wipe(down)">
                                      <p:cBhvr>
                                        <p:cTn id="31" dur="500"/>
                                        <p:tgtEl>
                                          <p:spTgt spid="64"/>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2000"/>
                                        <p:tgtEl>
                                          <p:spTgt spid="6"/>
                                        </p:tgtEl>
                                      </p:cBhvr>
                                    </p:animEffect>
                                  </p:childTnLst>
                                </p:cTn>
                              </p:par>
                              <p:par>
                                <p:cTn id="37" presetID="10"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ilestone template (office 2007) - confidential disclaimer">
  <a:themeElements>
    <a:clrScheme name="Milestone Colours">
      <a:dk1>
        <a:srgbClr val="000000"/>
      </a:dk1>
      <a:lt1>
        <a:srgbClr val="FFFFFF"/>
      </a:lt1>
      <a:dk2>
        <a:srgbClr val="000000"/>
      </a:dk2>
      <a:lt2>
        <a:srgbClr val="808080"/>
      </a:lt2>
      <a:accent1>
        <a:srgbClr val="68AEE0"/>
      </a:accent1>
      <a:accent2>
        <a:srgbClr val="F7941E"/>
      </a:accent2>
      <a:accent3>
        <a:srgbClr val="AD1A27"/>
      </a:accent3>
      <a:accent4>
        <a:srgbClr val="CBC7C0"/>
      </a:accent4>
      <a:accent5>
        <a:srgbClr val="223051"/>
      </a:accent5>
      <a:accent6>
        <a:srgbClr val="FFFFFF"/>
      </a:accent6>
      <a:hlink>
        <a:srgbClr val="FF9900"/>
      </a:hlink>
      <a:folHlink>
        <a:srgbClr val="CC33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ilestone2009_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ilestone2009_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ilestone2009_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ilestone2009_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ilestone2009_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ilestone2009_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ilestone2009_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ilestone2009_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ilestone2009_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ilestone2009_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ilestone2009_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ilestone2009_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ilestone2009_3 13">
        <a:dk1>
          <a:srgbClr val="000000"/>
        </a:dk1>
        <a:lt1>
          <a:srgbClr val="FFFFFF"/>
        </a:lt1>
        <a:dk2>
          <a:srgbClr val="000000"/>
        </a:dk2>
        <a:lt2>
          <a:srgbClr val="808080"/>
        </a:lt2>
        <a:accent1>
          <a:srgbClr val="68AEE0"/>
        </a:accent1>
        <a:accent2>
          <a:srgbClr val="008AC6"/>
        </a:accent2>
        <a:accent3>
          <a:srgbClr val="FFFFFF"/>
        </a:accent3>
        <a:accent4>
          <a:srgbClr val="000000"/>
        </a:accent4>
        <a:accent5>
          <a:srgbClr val="B9D3ED"/>
        </a:accent5>
        <a:accent6>
          <a:srgbClr val="007DB3"/>
        </a:accent6>
        <a:hlink>
          <a:srgbClr val="FF9900"/>
        </a:hlink>
        <a:folHlink>
          <a:srgbClr val="CC3300"/>
        </a:folHlink>
      </a:clrScheme>
      <a:clrMap bg1="lt1" tx1="dk1" bg2="lt2" tx2="dk2" accent1="accent1" accent2="accent2" accent3="accent3" accent4="accent4" accent5="accent5" accent6="accent6" hlink="hlink" folHlink="folHlink"/>
    </a:extraClrScheme>
    <a:extraClrScheme>
      <a:clrScheme name="Milestone2009_3 14">
        <a:dk1>
          <a:srgbClr val="000000"/>
        </a:dk1>
        <a:lt1>
          <a:srgbClr val="FFFFFF"/>
        </a:lt1>
        <a:dk2>
          <a:srgbClr val="000000"/>
        </a:dk2>
        <a:lt2>
          <a:srgbClr val="808080"/>
        </a:lt2>
        <a:accent1>
          <a:srgbClr val="00A8C6"/>
        </a:accent1>
        <a:accent2>
          <a:srgbClr val="333399"/>
        </a:accent2>
        <a:accent3>
          <a:srgbClr val="FFFFFF"/>
        </a:accent3>
        <a:accent4>
          <a:srgbClr val="000000"/>
        </a:accent4>
        <a:accent5>
          <a:srgbClr val="AAD1D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ilestone2009_3 15">
        <a:dk1>
          <a:srgbClr val="000000"/>
        </a:dk1>
        <a:lt1>
          <a:srgbClr val="FFFFFF"/>
        </a:lt1>
        <a:dk2>
          <a:srgbClr val="000000"/>
        </a:dk2>
        <a:lt2>
          <a:srgbClr val="808080"/>
        </a:lt2>
        <a:accent1>
          <a:srgbClr val="008AC6"/>
        </a:accent1>
        <a:accent2>
          <a:srgbClr val="003366"/>
        </a:accent2>
        <a:accent3>
          <a:srgbClr val="FFFFFF"/>
        </a:accent3>
        <a:accent4>
          <a:srgbClr val="000000"/>
        </a:accent4>
        <a:accent5>
          <a:srgbClr val="AAC4DF"/>
        </a:accent5>
        <a:accent6>
          <a:srgbClr val="002D5C"/>
        </a:accent6>
        <a:hlink>
          <a:srgbClr val="FF9900"/>
        </a:hlink>
        <a:folHlink>
          <a:srgbClr val="99CC00"/>
        </a:folHlink>
      </a:clrScheme>
      <a:clrMap bg1="lt1" tx1="dk1" bg2="lt2" tx2="dk2" accent1="accent1" accent2="accent2" accent3="accent3" accent4="accent4" accent5="accent5" accent6="accent6" hlink="hlink" folHlink="folHlink"/>
    </a:extraClrScheme>
    <a:extraClrScheme>
      <a:clrScheme name="Milestone2009_3 16">
        <a:dk1>
          <a:srgbClr val="000000"/>
        </a:dk1>
        <a:lt1>
          <a:srgbClr val="FFFFFF"/>
        </a:lt1>
        <a:dk2>
          <a:srgbClr val="000000"/>
        </a:dk2>
        <a:lt2>
          <a:srgbClr val="808080"/>
        </a:lt2>
        <a:accent1>
          <a:srgbClr val="008AC6"/>
        </a:accent1>
        <a:accent2>
          <a:srgbClr val="003366"/>
        </a:accent2>
        <a:accent3>
          <a:srgbClr val="FFFFFF"/>
        </a:accent3>
        <a:accent4>
          <a:srgbClr val="000000"/>
        </a:accent4>
        <a:accent5>
          <a:srgbClr val="AAC4DF"/>
        </a:accent5>
        <a:accent6>
          <a:srgbClr val="002D5C"/>
        </a:accent6>
        <a:hlink>
          <a:srgbClr val="FF9900"/>
        </a:hlink>
        <a:folHlink>
          <a:srgbClr val="CC33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ilestone Body">
  <a:themeElements>
    <a:clrScheme name="Milestone Colours">
      <a:dk1>
        <a:srgbClr val="000000"/>
      </a:dk1>
      <a:lt1>
        <a:srgbClr val="FFFFFF"/>
      </a:lt1>
      <a:dk2>
        <a:srgbClr val="000000"/>
      </a:dk2>
      <a:lt2>
        <a:srgbClr val="808080"/>
      </a:lt2>
      <a:accent1>
        <a:srgbClr val="68AEE0"/>
      </a:accent1>
      <a:accent2>
        <a:srgbClr val="F7941E"/>
      </a:accent2>
      <a:accent3>
        <a:srgbClr val="AD1A27"/>
      </a:accent3>
      <a:accent4>
        <a:srgbClr val="CBC7C0"/>
      </a:accent4>
      <a:accent5>
        <a:srgbClr val="223051"/>
      </a:accent5>
      <a:accent6>
        <a:srgbClr val="FFFFFF"/>
      </a:accent6>
      <a:hlink>
        <a:srgbClr val="FF9900"/>
      </a:hlink>
      <a:folHlink>
        <a:srgbClr val="CC33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13">
        <a:dk1>
          <a:srgbClr val="000000"/>
        </a:dk1>
        <a:lt1>
          <a:srgbClr val="FFFFFF"/>
        </a:lt1>
        <a:dk2>
          <a:srgbClr val="000000"/>
        </a:dk2>
        <a:lt2>
          <a:srgbClr val="808080"/>
        </a:lt2>
        <a:accent1>
          <a:srgbClr val="68AEE0"/>
        </a:accent1>
        <a:accent2>
          <a:srgbClr val="008AC6"/>
        </a:accent2>
        <a:accent3>
          <a:srgbClr val="FFFFFF"/>
        </a:accent3>
        <a:accent4>
          <a:srgbClr val="000000"/>
        </a:accent4>
        <a:accent5>
          <a:srgbClr val="B9D3ED"/>
        </a:accent5>
        <a:accent6>
          <a:srgbClr val="007DB3"/>
        </a:accent6>
        <a:hlink>
          <a:srgbClr val="FF9900"/>
        </a:hlink>
        <a:folHlink>
          <a:srgbClr val="CC3300"/>
        </a:folHlink>
      </a:clrScheme>
      <a:clrMap bg1="lt1" tx1="dk1" bg2="lt2" tx2="dk2" accent1="accent1" accent2="accent2" accent3="accent3" accent4="accent4" accent5="accent5" accent6="accent6" hlink="hlink" folHlink="folHlink"/>
    </a:extraClrScheme>
    <a:extraClrScheme>
      <a:clrScheme name="blank 14">
        <a:dk1>
          <a:srgbClr val="000000"/>
        </a:dk1>
        <a:lt1>
          <a:srgbClr val="FFFFFF"/>
        </a:lt1>
        <a:dk2>
          <a:srgbClr val="000000"/>
        </a:dk2>
        <a:lt2>
          <a:srgbClr val="808080"/>
        </a:lt2>
        <a:accent1>
          <a:srgbClr val="00A8C6"/>
        </a:accent1>
        <a:accent2>
          <a:srgbClr val="333399"/>
        </a:accent2>
        <a:accent3>
          <a:srgbClr val="FFFFFF"/>
        </a:accent3>
        <a:accent4>
          <a:srgbClr val="000000"/>
        </a:accent4>
        <a:accent5>
          <a:srgbClr val="AAD1D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15">
        <a:dk1>
          <a:srgbClr val="000000"/>
        </a:dk1>
        <a:lt1>
          <a:srgbClr val="FFFFFF"/>
        </a:lt1>
        <a:dk2>
          <a:srgbClr val="000000"/>
        </a:dk2>
        <a:lt2>
          <a:srgbClr val="808080"/>
        </a:lt2>
        <a:accent1>
          <a:srgbClr val="008AC6"/>
        </a:accent1>
        <a:accent2>
          <a:srgbClr val="003366"/>
        </a:accent2>
        <a:accent3>
          <a:srgbClr val="FFFFFF"/>
        </a:accent3>
        <a:accent4>
          <a:srgbClr val="000000"/>
        </a:accent4>
        <a:accent5>
          <a:srgbClr val="AAC4DF"/>
        </a:accent5>
        <a:accent6>
          <a:srgbClr val="002D5C"/>
        </a:accent6>
        <a:hlink>
          <a:srgbClr val="FF9900"/>
        </a:hlink>
        <a:folHlink>
          <a:srgbClr val="99CC00"/>
        </a:folHlink>
      </a:clrScheme>
      <a:clrMap bg1="lt1" tx1="dk1" bg2="lt2" tx2="dk2" accent1="accent1" accent2="accent2" accent3="accent3" accent4="accent4" accent5="accent5" accent6="accent6" hlink="hlink" folHlink="folHlink"/>
    </a:extraClrScheme>
    <a:extraClrScheme>
      <a:clrScheme name="blank 16">
        <a:dk1>
          <a:srgbClr val="000000"/>
        </a:dk1>
        <a:lt1>
          <a:srgbClr val="FFFFFF"/>
        </a:lt1>
        <a:dk2>
          <a:srgbClr val="000000"/>
        </a:dk2>
        <a:lt2>
          <a:srgbClr val="808080"/>
        </a:lt2>
        <a:accent1>
          <a:srgbClr val="008AC6"/>
        </a:accent1>
        <a:accent2>
          <a:srgbClr val="003366"/>
        </a:accent2>
        <a:accent3>
          <a:srgbClr val="FFFFFF"/>
        </a:accent3>
        <a:accent4>
          <a:srgbClr val="000000"/>
        </a:accent4>
        <a:accent5>
          <a:srgbClr val="AAC4DF"/>
        </a:accent5>
        <a:accent6>
          <a:srgbClr val="002D5C"/>
        </a:accent6>
        <a:hlink>
          <a:srgbClr val="FF9900"/>
        </a:hlink>
        <a:folHlink>
          <a:srgbClr val="CC33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Milestone template (office 2007) - confidential disclaimer">
  <a:themeElements>
    <a:clrScheme name="Milestone Colours">
      <a:dk1>
        <a:srgbClr val="000000"/>
      </a:dk1>
      <a:lt1>
        <a:srgbClr val="FFFFFF"/>
      </a:lt1>
      <a:dk2>
        <a:srgbClr val="000000"/>
      </a:dk2>
      <a:lt2>
        <a:srgbClr val="808080"/>
      </a:lt2>
      <a:accent1>
        <a:srgbClr val="68AEE0"/>
      </a:accent1>
      <a:accent2>
        <a:srgbClr val="F7941E"/>
      </a:accent2>
      <a:accent3>
        <a:srgbClr val="AD1A27"/>
      </a:accent3>
      <a:accent4>
        <a:srgbClr val="CBC7C0"/>
      </a:accent4>
      <a:accent5>
        <a:srgbClr val="223051"/>
      </a:accent5>
      <a:accent6>
        <a:srgbClr val="FFFFFF"/>
      </a:accent6>
      <a:hlink>
        <a:srgbClr val="FF9900"/>
      </a:hlink>
      <a:folHlink>
        <a:srgbClr val="CC33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ilestone2009_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ilestone2009_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ilestone2009_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ilestone2009_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ilestone2009_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ilestone2009_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ilestone2009_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ilestone2009_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ilestone2009_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ilestone2009_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ilestone2009_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ilestone2009_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ilestone2009_3 13">
        <a:dk1>
          <a:srgbClr val="000000"/>
        </a:dk1>
        <a:lt1>
          <a:srgbClr val="FFFFFF"/>
        </a:lt1>
        <a:dk2>
          <a:srgbClr val="000000"/>
        </a:dk2>
        <a:lt2>
          <a:srgbClr val="808080"/>
        </a:lt2>
        <a:accent1>
          <a:srgbClr val="68AEE0"/>
        </a:accent1>
        <a:accent2>
          <a:srgbClr val="008AC6"/>
        </a:accent2>
        <a:accent3>
          <a:srgbClr val="FFFFFF"/>
        </a:accent3>
        <a:accent4>
          <a:srgbClr val="000000"/>
        </a:accent4>
        <a:accent5>
          <a:srgbClr val="B9D3ED"/>
        </a:accent5>
        <a:accent6>
          <a:srgbClr val="007DB3"/>
        </a:accent6>
        <a:hlink>
          <a:srgbClr val="FF9900"/>
        </a:hlink>
        <a:folHlink>
          <a:srgbClr val="CC3300"/>
        </a:folHlink>
      </a:clrScheme>
      <a:clrMap bg1="lt1" tx1="dk1" bg2="lt2" tx2="dk2" accent1="accent1" accent2="accent2" accent3="accent3" accent4="accent4" accent5="accent5" accent6="accent6" hlink="hlink" folHlink="folHlink"/>
    </a:extraClrScheme>
    <a:extraClrScheme>
      <a:clrScheme name="Milestone2009_3 14">
        <a:dk1>
          <a:srgbClr val="000000"/>
        </a:dk1>
        <a:lt1>
          <a:srgbClr val="FFFFFF"/>
        </a:lt1>
        <a:dk2>
          <a:srgbClr val="000000"/>
        </a:dk2>
        <a:lt2>
          <a:srgbClr val="808080"/>
        </a:lt2>
        <a:accent1>
          <a:srgbClr val="00A8C6"/>
        </a:accent1>
        <a:accent2>
          <a:srgbClr val="333399"/>
        </a:accent2>
        <a:accent3>
          <a:srgbClr val="FFFFFF"/>
        </a:accent3>
        <a:accent4>
          <a:srgbClr val="000000"/>
        </a:accent4>
        <a:accent5>
          <a:srgbClr val="AAD1D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ilestone2009_3 15">
        <a:dk1>
          <a:srgbClr val="000000"/>
        </a:dk1>
        <a:lt1>
          <a:srgbClr val="FFFFFF"/>
        </a:lt1>
        <a:dk2>
          <a:srgbClr val="000000"/>
        </a:dk2>
        <a:lt2>
          <a:srgbClr val="808080"/>
        </a:lt2>
        <a:accent1>
          <a:srgbClr val="008AC6"/>
        </a:accent1>
        <a:accent2>
          <a:srgbClr val="003366"/>
        </a:accent2>
        <a:accent3>
          <a:srgbClr val="FFFFFF"/>
        </a:accent3>
        <a:accent4>
          <a:srgbClr val="000000"/>
        </a:accent4>
        <a:accent5>
          <a:srgbClr val="AAC4DF"/>
        </a:accent5>
        <a:accent6>
          <a:srgbClr val="002D5C"/>
        </a:accent6>
        <a:hlink>
          <a:srgbClr val="FF9900"/>
        </a:hlink>
        <a:folHlink>
          <a:srgbClr val="99CC00"/>
        </a:folHlink>
      </a:clrScheme>
      <a:clrMap bg1="lt1" tx1="dk1" bg2="lt2" tx2="dk2" accent1="accent1" accent2="accent2" accent3="accent3" accent4="accent4" accent5="accent5" accent6="accent6" hlink="hlink" folHlink="folHlink"/>
    </a:extraClrScheme>
    <a:extraClrScheme>
      <a:clrScheme name="Milestone2009_3 16">
        <a:dk1>
          <a:srgbClr val="000000"/>
        </a:dk1>
        <a:lt1>
          <a:srgbClr val="FFFFFF"/>
        </a:lt1>
        <a:dk2>
          <a:srgbClr val="000000"/>
        </a:dk2>
        <a:lt2>
          <a:srgbClr val="808080"/>
        </a:lt2>
        <a:accent1>
          <a:srgbClr val="008AC6"/>
        </a:accent1>
        <a:accent2>
          <a:srgbClr val="003366"/>
        </a:accent2>
        <a:accent3>
          <a:srgbClr val="FFFFFF"/>
        </a:accent3>
        <a:accent4>
          <a:srgbClr val="000000"/>
        </a:accent4>
        <a:accent5>
          <a:srgbClr val="AAC4DF"/>
        </a:accent5>
        <a:accent6>
          <a:srgbClr val="002D5C"/>
        </a:accent6>
        <a:hlink>
          <a:srgbClr val="FF9900"/>
        </a:hlink>
        <a:folHlink>
          <a:srgbClr val="CC33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Milestone Body">
  <a:themeElements>
    <a:clrScheme name="Milestone Colours">
      <a:dk1>
        <a:srgbClr val="000000"/>
      </a:dk1>
      <a:lt1>
        <a:srgbClr val="FFFFFF"/>
      </a:lt1>
      <a:dk2>
        <a:srgbClr val="000000"/>
      </a:dk2>
      <a:lt2>
        <a:srgbClr val="808080"/>
      </a:lt2>
      <a:accent1>
        <a:srgbClr val="68AEE0"/>
      </a:accent1>
      <a:accent2>
        <a:srgbClr val="F7941E"/>
      </a:accent2>
      <a:accent3>
        <a:srgbClr val="AD1A27"/>
      </a:accent3>
      <a:accent4>
        <a:srgbClr val="CBC7C0"/>
      </a:accent4>
      <a:accent5>
        <a:srgbClr val="223051"/>
      </a:accent5>
      <a:accent6>
        <a:srgbClr val="FFFFFF"/>
      </a:accent6>
      <a:hlink>
        <a:srgbClr val="FF9900"/>
      </a:hlink>
      <a:folHlink>
        <a:srgbClr val="CC33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13">
        <a:dk1>
          <a:srgbClr val="000000"/>
        </a:dk1>
        <a:lt1>
          <a:srgbClr val="FFFFFF"/>
        </a:lt1>
        <a:dk2>
          <a:srgbClr val="000000"/>
        </a:dk2>
        <a:lt2>
          <a:srgbClr val="808080"/>
        </a:lt2>
        <a:accent1>
          <a:srgbClr val="68AEE0"/>
        </a:accent1>
        <a:accent2>
          <a:srgbClr val="008AC6"/>
        </a:accent2>
        <a:accent3>
          <a:srgbClr val="FFFFFF"/>
        </a:accent3>
        <a:accent4>
          <a:srgbClr val="000000"/>
        </a:accent4>
        <a:accent5>
          <a:srgbClr val="B9D3ED"/>
        </a:accent5>
        <a:accent6>
          <a:srgbClr val="007DB3"/>
        </a:accent6>
        <a:hlink>
          <a:srgbClr val="FF9900"/>
        </a:hlink>
        <a:folHlink>
          <a:srgbClr val="CC3300"/>
        </a:folHlink>
      </a:clrScheme>
      <a:clrMap bg1="lt1" tx1="dk1" bg2="lt2" tx2="dk2" accent1="accent1" accent2="accent2" accent3="accent3" accent4="accent4" accent5="accent5" accent6="accent6" hlink="hlink" folHlink="folHlink"/>
    </a:extraClrScheme>
    <a:extraClrScheme>
      <a:clrScheme name="blank 14">
        <a:dk1>
          <a:srgbClr val="000000"/>
        </a:dk1>
        <a:lt1>
          <a:srgbClr val="FFFFFF"/>
        </a:lt1>
        <a:dk2>
          <a:srgbClr val="000000"/>
        </a:dk2>
        <a:lt2>
          <a:srgbClr val="808080"/>
        </a:lt2>
        <a:accent1>
          <a:srgbClr val="00A8C6"/>
        </a:accent1>
        <a:accent2>
          <a:srgbClr val="333399"/>
        </a:accent2>
        <a:accent3>
          <a:srgbClr val="FFFFFF"/>
        </a:accent3>
        <a:accent4>
          <a:srgbClr val="000000"/>
        </a:accent4>
        <a:accent5>
          <a:srgbClr val="AAD1D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15">
        <a:dk1>
          <a:srgbClr val="000000"/>
        </a:dk1>
        <a:lt1>
          <a:srgbClr val="FFFFFF"/>
        </a:lt1>
        <a:dk2>
          <a:srgbClr val="000000"/>
        </a:dk2>
        <a:lt2>
          <a:srgbClr val="808080"/>
        </a:lt2>
        <a:accent1>
          <a:srgbClr val="008AC6"/>
        </a:accent1>
        <a:accent2>
          <a:srgbClr val="003366"/>
        </a:accent2>
        <a:accent3>
          <a:srgbClr val="FFFFFF"/>
        </a:accent3>
        <a:accent4>
          <a:srgbClr val="000000"/>
        </a:accent4>
        <a:accent5>
          <a:srgbClr val="AAC4DF"/>
        </a:accent5>
        <a:accent6>
          <a:srgbClr val="002D5C"/>
        </a:accent6>
        <a:hlink>
          <a:srgbClr val="FF9900"/>
        </a:hlink>
        <a:folHlink>
          <a:srgbClr val="99CC00"/>
        </a:folHlink>
      </a:clrScheme>
      <a:clrMap bg1="lt1" tx1="dk1" bg2="lt2" tx2="dk2" accent1="accent1" accent2="accent2" accent3="accent3" accent4="accent4" accent5="accent5" accent6="accent6" hlink="hlink" folHlink="folHlink"/>
    </a:extraClrScheme>
    <a:extraClrScheme>
      <a:clrScheme name="blank 16">
        <a:dk1>
          <a:srgbClr val="000000"/>
        </a:dk1>
        <a:lt1>
          <a:srgbClr val="FFFFFF"/>
        </a:lt1>
        <a:dk2>
          <a:srgbClr val="000000"/>
        </a:dk2>
        <a:lt2>
          <a:srgbClr val="808080"/>
        </a:lt2>
        <a:accent1>
          <a:srgbClr val="008AC6"/>
        </a:accent1>
        <a:accent2>
          <a:srgbClr val="003366"/>
        </a:accent2>
        <a:accent3>
          <a:srgbClr val="FFFFFF"/>
        </a:accent3>
        <a:accent4>
          <a:srgbClr val="000000"/>
        </a:accent4>
        <a:accent5>
          <a:srgbClr val="AAC4DF"/>
        </a:accent5>
        <a:accent6>
          <a:srgbClr val="002D5C"/>
        </a:accent6>
        <a:hlink>
          <a:srgbClr val="FF9900"/>
        </a:hlink>
        <a:folHlink>
          <a:srgbClr val="CC33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Milestone Body">
  <a:themeElements>
    <a:clrScheme name="Milestone Colours">
      <a:dk1>
        <a:srgbClr val="000000"/>
      </a:dk1>
      <a:lt1>
        <a:srgbClr val="FFFFFF"/>
      </a:lt1>
      <a:dk2>
        <a:srgbClr val="000000"/>
      </a:dk2>
      <a:lt2>
        <a:srgbClr val="808080"/>
      </a:lt2>
      <a:accent1>
        <a:srgbClr val="68AEE0"/>
      </a:accent1>
      <a:accent2>
        <a:srgbClr val="F7941E"/>
      </a:accent2>
      <a:accent3>
        <a:srgbClr val="AD1A27"/>
      </a:accent3>
      <a:accent4>
        <a:srgbClr val="CBC7C0"/>
      </a:accent4>
      <a:accent5>
        <a:srgbClr val="223051"/>
      </a:accent5>
      <a:accent6>
        <a:srgbClr val="FFFFFF"/>
      </a:accent6>
      <a:hlink>
        <a:srgbClr val="FF9900"/>
      </a:hlink>
      <a:folHlink>
        <a:srgbClr val="CC33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13">
        <a:dk1>
          <a:srgbClr val="000000"/>
        </a:dk1>
        <a:lt1>
          <a:srgbClr val="FFFFFF"/>
        </a:lt1>
        <a:dk2>
          <a:srgbClr val="000000"/>
        </a:dk2>
        <a:lt2>
          <a:srgbClr val="808080"/>
        </a:lt2>
        <a:accent1>
          <a:srgbClr val="68AEE0"/>
        </a:accent1>
        <a:accent2>
          <a:srgbClr val="008AC6"/>
        </a:accent2>
        <a:accent3>
          <a:srgbClr val="FFFFFF"/>
        </a:accent3>
        <a:accent4>
          <a:srgbClr val="000000"/>
        </a:accent4>
        <a:accent5>
          <a:srgbClr val="B9D3ED"/>
        </a:accent5>
        <a:accent6>
          <a:srgbClr val="007DB3"/>
        </a:accent6>
        <a:hlink>
          <a:srgbClr val="FF9900"/>
        </a:hlink>
        <a:folHlink>
          <a:srgbClr val="CC3300"/>
        </a:folHlink>
      </a:clrScheme>
      <a:clrMap bg1="lt1" tx1="dk1" bg2="lt2" tx2="dk2" accent1="accent1" accent2="accent2" accent3="accent3" accent4="accent4" accent5="accent5" accent6="accent6" hlink="hlink" folHlink="folHlink"/>
    </a:extraClrScheme>
    <a:extraClrScheme>
      <a:clrScheme name="blank 14">
        <a:dk1>
          <a:srgbClr val="000000"/>
        </a:dk1>
        <a:lt1>
          <a:srgbClr val="FFFFFF"/>
        </a:lt1>
        <a:dk2>
          <a:srgbClr val="000000"/>
        </a:dk2>
        <a:lt2>
          <a:srgbClr val="808080"/>
        </a:lt2>
        <a:accent1>
          <a:srgbClr val="00A8C6"/>
        </a:accent1>
        <a:accent2>
          <a:srgbClr val="333399"/>
        </a:accent2>
        <a:accent3>
          <a:srgbClr val="FFFFFF"/>
        </a:accent3>
        <a:accent4>
          <a:srgbClr val="000000"/>
        </a:accent4>
        <a:accent5>
          <a:srgbClr val="AAD1D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15">
        <a:dk1>
          <a:srgbClr val="000000"/>
        </a:dk1>
        <a:lt1>
          <a:srgbClr val="FFFFFF"/>
        </a:lt1>
        <a:dk2>
          <a:srgbClr val="000000"/>
        </a:dk2>
        <a:lt2>
          <a:srgbClr val="808080"/>
        </a:lt2>
        <a:accent1>
          <a:srgbClr val="008AC6"/>
        </a:accent1>
        <a:accent2>
          <a:srgbClr val="003366"/>
        </a:accent2>
        <a:accent3>
          <a:srgbClr val="FFFFFF"/>
        </a:accent3>
        <a:accent4>
          <a:srgbClr val="000000"/>
        </a:accent4>
        <a:accent5>
          <a:srgbClr val="AAC4DF"/>
        </a:accent5>
        <a:accent6>
          <a:srgbClr val="002D5C"/>
        </a:accent6>
        <a:hlink>
          <a:srgbClr val="FF9900"/>
        </a:hlink>
        <a:folHlink>
          <a:srgbClr val="99CC00"/>
        </a:folHlink>
      </a:clrScheme>
      <a:clrMap bg1="lt1" tx1="dk1" bg2="lt2" tx2="dk2" accent1="accent1" accent2="accent2" accent3="accent3" accent4="accent4" accent5="accent5" accent6="accent6" hlink="hlink" folHlink="folHlink"/>
    </a:extraClrScheme>
    <a:extraClrScheme>
      <a:clrScheme name="blank 16">
        <a:dk1>
          <a:srgbClr val="000000"/>
        </a:dk1>
        <a:lt1>
          <a:srgbClr val="FFFFFF"/>
        </a:lt1>
        <a:dk2>
          <a:srgbClr val="000000"/>
        </a:dk2>
        <a:lt2>
          <a:srgbClr val="808080"/>
        </a:lt2>
        <a:accent1>
          <a:srgbClr val="008AC6"/>
        </a:accent1>
        <a:accent2>
          <a:srgbClr val="003366"/>
        </a:accent2>
        <a:accent3>
          <a:srgbClr val="FFFFFF"/>
        </a:accent3>
        <a:accent4>
          <a:srgbClr val="000000"/>
        </a:accent4>
        <a:accent5>
          <a:srgbClr val="AAC4DF"/>
        </a:accent5>
        <a:accent6>
          <a:srgbClr val="002D5C"/>
        </a:accent6>
        <a:hlink>
          <a:srgbClr val="FF9900"/>
        </a:hlink>
        <a:folHlink>
          <a:srgbClr val="CC33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Milestone template (office 2007) - confidential disclaimer">
  <a:themeElements>
    <a:clrScheme name="Milestone Colours">
      <a:dk1>
        <a:srgbClr val="000000"/>
      </a:dk1>
      <a:lt1>
        <a:srgbClr val="FFFFFF"/>
      </a:lt1>
      <a:dk2>
        <a:srgbClr val="000000"/>
      </a:dk2>
      <a:lt2>
        <a:srgbClr val="808080"/>
      </a:lt2>
      <a:accent1>
        <a:srgbClr val="68AEE0"/>
      </a:accent1>
      <a:accent2>
        <a:srgbClr val="F7941E"/>
      </a:accent2>
      <a:accent3>
        <a:srgbClr val="AD1A27"/>
      </a:accent3>
      <a:accent4>
        <a:srgbClr val="CBC7C0"/>
      </a:accent4>
      <a:accent5>
        <a:srgbClr val="223051"/>
      </a:accent5>
      <a:accent6>
        <a:srgbClr val="FFFFFF"/>
      </a:accent6>
      <a:hlink>
        <a:srgbClr val="FF9900"/>
      </a:hlink>
      <a:folHlink>
        <a:srgbClr val="CC33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ilestone2009_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ilestone2009_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ilestone2009_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ilestone2009_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ilestone2009_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ilestone2009_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ilestone2009_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ilestone2009_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ilestone2009_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ilestone2009_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ilestone2009_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ilestone2009_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ilestone2009_3 13">
        <a:dk1>
          <a:srgbClr val="000000"/>
        </a:dk1>
        <a:lt1>
          <a:srgbClr val="FFFFFF"/>
        </a:lt1>
        <a:dk2>
          <a:srgbClr val="000000"/>
        </a:dk2>
        <a:lt2>
          <a:srgbClr val="808080"/>
        </a:lt2>
        <a:accent1>
          <a:srgbClr val="68AEE0"/>
        </a:accent1>
        <a:accent2>
          <a:srgbClr val="008AC6"/>
        </a:accent2>
        <a:accent3>
          <a:srgbClr val="FFFFFF"/>
        </a:accent3>
        <a:accent4>
          <a:srgbClr val="000000"/>
        </a:accent4>
        <a:accent5>
          <a:srgbClr val="B9D3ED"/>
        </a:accent5>
        <a:accent6>
          <a:srgbClr val="007DB3"/>
        </a:accent6>
        <a:hlink>
          <a:srgbClr val="FF9900"/>
        </a:hlink>
        <a:folHlink>
          <a:srgbClr val="CC3300"/>
        </a:folHlink>
      </a:clrScheme>
      <a:clrMap bg1="lt1" tx1="dk1" bg2="lt2" tx2="dk2" accent1="accent1" accent2="accent2" accent3="accent3" accent4="accent4" accent5="accent5" accent6="accent6" hlink="hlink" folHlink="folHlink"/>
    </a:extraClrScheme>
    <a:extraClrScheme>
      <a:clrScheme name="Milestone2009_3 14">
        <a:dk1>
          <a:srgbClr val="000000"/>
        </a:dk1>
        <a:lt1>
          <a:srgbClr val="FFFFFF"/>
        </a:lt1>
        <a:dk2>
          <a:srgbClr val="000000"/>
        </a:dk2>
        <a:lt2>
          <a:srgbClr val="808080"/>
        </a:lt2>
        <a:accent1>
          <a:srgbClr val="00A8C6"/>
        </a:accent1>
        <a:accent2>
          <a:srgbClr val="333399"/>
        </a:accent2>
        <a:accent3>
          <a:srgbClr val="FFFFFF"/>
        </a:accent3>
        <a:accent4>
          <a:srgbClr val="000000"/>
        </a:accent4>
        <a:accent5>
          <a:srgbClr val="AAD1D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ilestone2009_3 15">
        <a:dk1>
          <a:srgbClr val="000000"/>
        </a:dk1>
        <a:lt1>
          <a:srgbClr val="FFFFFF"/>
        </a:lt1>
        <a:dk2>
          <a:srgbClr val="000000"/>
        </a:dk2>
        <a:lt2>
          <a:srgbClr val="808080"/>
        </a:lt2>
        <a:accent1>
          <a:srgbClr val="008AC6"/>
        </a:accent1>
        <a:accent2>
          <a:srgbClr val="003366"/>
        </a:accent2>
        <a:accent3>
          <a:srgbClr val="FFFFFF"/>
        </a:accent3>
        <a:accent4>
          <a:srgbClr val="000000"/>
        </a:accent4>
        <a:accent5>
          <a:srgbClr val="AAC4DF"/>
        </a:accent5>
        <a:accent6>
          <a:srgbClr val="002D5C"/>
        </a:accent6>
        <a:hlink>
          <a:srgbClr val="FF9900"/>
        </a:hlink>
        <a:folHlink>
          <a:srgbClr val="99CC00"/>
        </a:folHlink>
      </a:clrScheme>
      <a:clrMap bg1="lt1" tx1="dk1" bg2="lt2" tx2="dk2" accent1="accent1" accent2="accent2" accent3="accent3" accent4="accent4" accent5="accent5" accent6="accent6" hlink="hlink" folHlink="folHlink"/>
    </a:extraClrScheme>
    <a:extraClrScheme>
      <a:clrScheme name="Milestone2009_3 16">
        <a:dk1>
          <a:srgbClr val="000000"/>
        </a:dk1>
        <a:lt1>
          <a:srgbClr val="FFFFFF"/>
        </a:lt1>
        <a:dk2>
          <a:srgbClr val="000000"/>
        </a:dk2>
        <a:lt2>
          <a:srgbClr val="808080"/>
        </a:lt2>
        <a:accent1>
          <a:srgbClr val="008AC6"/>
        </a:accent1>
        <a:accent2>
          <a:srgbClr val="003366"/>
        </a:accent2>
        <a:accent3>
          <a:srgbClr val="FFFFFF"/>
        </a:accent3>
        <a:accent4>
          <a:srgbClr val="000000"/>
        </a:accent4>
        <a:accent5>
          <a:srgbClr val="AAC4DF"/>
        </a:accent5>
        <a:accent6>
          <a:srgbClr val="002D5C"/>
        </a:accent6>
        <a:hlink>
          <a:srgbClr val="FF9900"/>
        </a:hlink>
        <a:folHlink>
          <a:srgbClr val="CC33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Milestone template (office 2007) - confidential disclaimer</Template>
  <TotalTime>2948</TotalTime>
  <Words>2155</Words>
  <Application>Microsoft Office PowerPoint</Application>
  <PresentationFormat>On-screen Show (4:3)</PresentationFormat>
  <Paragraphs>722</Paragraphs>
  <Slides>39</Slides>
  <Notes>14</Notes>
  <HiddenSlides>7</HiddenSlides>
  <MMClips>0</MMClips>
  <ScaleCrop>false</ScaleCrop>
  <HeadingPairs>
    <vt:vector size="4" baseType="variant">
      <vt:variant>
        <vt:lpstr>Theme</vt:lpstr>
      </vt:variant>
      <vt:variant>
        <vt:i4>6</vt:i4>
      </vt:variant>
      <vt:variant>
        <vt:lpstr>Slide Titles</vt:lpstr>
      </vt:variant>
      <vt:variant>
        <vt:i4>39</vt:i4>
      </vt:variant>
    </vt:vector>
  </HeadingPairs>
  <TitlesOfParts>
    <vt:vector size="45" baseType="lpstr">
      <vt:lpstr>Milestone template (office 2007) - confidential disclaimer</vt:lpstr>
      <vt:lpstr>Milestone Body</vt:lpstr>
      <vt:lpstr>1_Milestone template (office 2007) - confidential disclaimer</vt:lpstr>
      <vt:lpstr>1_Milestone Body</vt:lpstr>
      <vt:lpstr>2_Milestone Body</vt:lpstr>
      <vt:lpstr>2_Milestone template (office 2007) - confidential disclaimer</vt:lpstr>
      <vt:lpstr>Milestone Integration Platform Software Development Kit 1.0</vt:lpstr>
      <vt:lpstr>Content</vt:lpstr>
      <vt:lpstr>Introduction and Product Overview</vt:lpstr>
      <vt:lpstr>Milestone Integration Platform Introduction</vt:lpstr>
      <vt:lpstr>Milestone Integration Platform Versatile integration possibilities</vt:lpstr>
      <vt:lpstr>What ‘s New in MIP-SDK?</vt:lpstr>
      <vt:lpstr>MIP Plug-In – Intuitive Integration Seamless user experience</vt:lpstr>
      <vt:lpstr>MIP Plug-In Example Open Options Inc. – Access Control</vt:lpstr>
      <vt:lpstr>MIP SDK Rollout Plan </vt:lpstr>
      <vt:lpstr>Technical Introduction </vt:lpstr>
      <vt:lpstr>Milestone Integration Platform Feature groups</vt:lpstr>
      <vt:lpstr>MIP SDK 1.0 Features</vt:lpstr>
      <vt:lpstr>Milestone Integration Platform  Architecture Overview</vt:lpstr>
      <vt:lpstr>Feature / Layer Matrix</vt:lpstr>
      <vt:lpstr>Access Control Applications &amp; Samples </vt:lpstr>
      <vt:lpstr>Access Control Applications &amp; Samples </vt:lpstr>
      <vt:lpstr>Smart Client video analytics overlay Applications &amp; Samples</vt:lpstr>
      <vt:lpstr>Smart Client video analytics overlay Applications &amp; Samples</vt:lpstr>
      <vt:lpstr>Methodology Change Control of activation – a sample</vt:lpstr>
      <vt:lpstr>Methodology Change Unification</vt:lpstr>
      <vt:lpstr>MIP SDK content Documentation</vt:lpstr>
      <vt:lpstr>MIP SDK content Documentation – Plug-in Integration</vt:lpstr>
      <vt:lpstr>MIP SDK content Documentation - Search</vt:lpstr>
      <vt:lpstr>MIP SDK content Samples</vt:lpstr>
      <vt:lpstr>MIP SDK content Visual Studio templates</vt:lpstr>
      <vt:lpstr>MIP SDK Code sample - Video overlay</vt:lpstr>
      <vt:lpstr>Summary </vt:lpstr>
      <vt:lpstr>Key Messages MIP SDK 1.0</vt:lpstr>
      <vt:lpstr>Key Benefits MIP SDK 1.0</vt:lpstr>
      <vt:lpstr>Getting started</vt:lpstr>
      <vt:lpstr>Key dates</vt:lpstr>
      <vt:lpstr>Who to contact…</vt:lpstr>
      <vt:lpstr>Appendix A   Code for overlay tutorial</vt:lpstr>
      <vt:lpstr>MIP Plug-in for analytics video overlay  Code sample -  step 1</vt:lpstr>
      <vt:lpstr>MIP Plug-in Code sample - 2</vt:lpstr>
      <vt:lpstr>MIP Plug-in Code sample - 3</vt:lpstr>
      <vt:lpstr>MIP Plug-in Code sample - 4</vt:lpstr>
      <vt:lpstr>MIP Plug-in Code sample -4</vt:lpstr>
      <vt:lpstr>MIP Plug-in Code sample -5</vt:lpstr>
    </vt:vector>
  </TitlesOfParts>
  <Company>milestone systems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XProtect™ Integration Platform</dc:title>
  <dc:creator>Jan Lindeberg</dc:creator>
  <cp:lastModifiedBy>Jasleen Kaur Rehal</cp:lastModifiedBy>
  <cp:revision>91</cp:revision>
  <dcterms:created xsi:type="dcterms:W3CDTF">2009-06-04T13:16:55Z</dcterms:created>
  <dcterms:modified xsi:type="dcterms:W3CDTF">2011-02-08T11:15:32Z</dcterms:modified>
</cp:coreProperties>
</file>